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handoutMasterIdLst>
    <p:handoutMasterId r:id="rId37"/>
  </p:handoutMasterIdLst>
  <p:sldIdLst>
    <p:sldId id="256" r:id="rId3"/>
    <p:sldId id="288" r:id="rId4"/>
    <p:sldId id="289" r:id="rId5"/>
    <p:sldId id="290" r:id="rId6"/>
    <p:sldId id="291" r:id="rId7"/>
    <p:sldId id="292" r:id="rId8"/>
    <p:sldId id="316" r:id="rId9"/>
    <p:sldId id="293" r:id="rId10"/>
    <p:sldId id="294" r:id="rId11"/>
    <p:sldId id="323" r:id="rId12"/>
    <p:sldId id="296" r:id="rId13"/>
    <p:sldId id="297" r:id="rId14"/>
    <p:sldId id="298" r:id="rId15"/>
    <p:sldId id="329" r:id="rId16"/>
    <p:sldId id="317" r:id="rId17"/>
    <p:sldId id="302" r:id="rId18"/>
    <p:sldId id="330" r:id="rId19"/>
    <p:sldId id="318" r:id="rId20"/>
    <p:sldId id="331" r:id="rId21"/>
    <p:sldId id="295" r:id="rId22"/>
    <p:sldId id="332" r:id="rId23"/>
    <p:sldId id="321" r:id="rId24"/>
    <p:sldId id="333" r:id="rId25"/>
    <p:sldId id="324" r:id="rId26"/>
    <p:sldId id="300" r:id="rId27"/>
    <p:sldId id="301" r:id="rId28"/>
    <p:sldId id="303" r:id="rId29"/>
    <p:sldId id="325" r:id="rId30"/>
    <p:sldId id="320" r:id="rId31"/>
    <p:sldId id="335" r:id="rId32"/>
    <p:sldId id="326" r:id="rId33"/>
    <p:sldId id="327"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9800"/>
    <a:srgbClr val="E2AC00"/>
    <a:srgbClr val="7DBED5"/>
    <a:srgbClr val="7ABFD8"/>
    <a:srgbClr val="A6D6E0"/>
    <a:srgbClr val="911AC0"/>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3562" autoAdjust="0"/>
  </p:normalViewPr>
  <p:slideViewPr>
    <p:cSldViewPr>
      <p:cViewPr varScale="1">
        <p:scale>
          <a:sx n="60" d="100"/>
          <a:sy n="60" d="100"/>
        </p:scale>
        <p:origin x="-96"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verly-PC\Desktop\Presentation%20for%20Minister\Student%20Population%20Profi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beverly%20khan\Local%20Settings\Temporary%20Internet%20Files\Content.Outlook\YTSY2K7T\Student%20Population%20Profi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beverly%20khan\Local%20Settings\Temporary%20Internet%20Files\Content.Outlook\YTSY2K7T\Student%20Population%20Profi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sz="2000"/>
            </a:pPr>
            <a:r>
              <a:rPr lang="en-US" sz="2000" dirty="0"/>
              <a:t>School-Going Age Population to School Attending Population by Age: 2000</a:t>
            </a:r>
          </a:p>
        </c:rich>
      </c:tx>
      <c:layout>
        <c:manualLayout>
          <c:xMode val="edge"/>
          <c:yMode val="edge"/>
          <c:x val="0.10600321151502259"/>
          <c:y val="5.3333322134735649E-3"/>
        </c:manualLayout>
      </c:layout>
    </c:title>
    <c:plotArea>
      <c:layout>
        <c:manualLayout>
          <c:layoutTarget val="inner"/>
          <c:xMode val="edge"/>
          <c:yMode val="edge"/>
          <c:x val="0.19135176188082884"/>
          <c:y val="0.14470501498687394"/>
          <c:w val="0.76207717652314888"/>
          <c:h val="0.72562644119351338"/>
        </c:manualLayout>
      </c:layout>
      <c:barChart>
        <c:barDir val="bar"/>
        <c:grouping val="clustered"/>
        <c:ser>
          <c:idx val="0"/>
          <c:order val="0"/>
          <c:tx>
            <c:strRef>
              <c:f>Sheet3!$B$1</c:f>
              <c:strCache>
                <c:ptCount val="1"/>
                <c:pt idx="0">
                  <c:v>Attending (Full &amp; part-Time)</c:v>
                </c:pt>
              </c:strCache>
            </c:strRef>
          </c:tx>
          <c:spPr>
            <a:solidFill>
              <a:srgbClr val="7DBED5"/>
            </a:solidFill>
          </c:spPr>
          <c:dLbls>
            <c:dLbl>
              <c:idx val="3"/>
              <c:spPr/>
              <c:txPr>
                <a:bodyPr/>
                <a:lstStyle/>
                <a:p>
                  <a:pPr>
                    <a:defRPr sz="1200"/>
                  </a:pPr>
                  <a:endParaRPr lang="en-US"/>
                </a:p>
              </c:txPr>
            </c:dLbl>
            <c:txPr>
              <a:bodyPr/>
              <a:lstStyle/>
              <a:p>
                <a:pPr>
                  <a:defRPr sz="1400"/>
                </a:pPr>
                <a:endParaRPr lang="en-US"/>
              </a:p>
            </c:txPr>
            <c:dLblPos val="outEnd"/>
            <c:showVal val="1"/>
          </c:dLbls>
          <c:cat>
            <c:strRef>
              <c:f>Sheet3!$A$2:$A$6</c:f>
              <c:strCache>
                <c:ptCount val="5"/>
                <c:pt idx="0">
                  <c:v>5 - 9</c:v>
                </c:pt>
                <c:pt idx="1">
                  <c:v>10 - 14</c:v>
                </c:pt>
                <c:pt idx="2">
                  <c:v>15 - 19</c:v>
                </c:pt>
                <c:pt idx="3">
                  <c:v>20 - 24</c:v>
                </c:pt>
                <c:pt idx="4">
                  <c:v>Total</c:v>
                </c:pt>
              </c:strCache>
            </c:strRef>
          </c:cat>
          <c:val>
            <c:numRef>
              <c:f>Sheet3!$B$2:$B$6</c:f>
              <c:numCache>
                <c:formatCode>General</c:formatCode>
                <c:ptCount val="5"/>
                <c:pt idx="0">
                  <c:v>90188</c:v>
                </c:pt>
                <c:pt idx="1">
                  <c:v>110640</c:v>
                </c:pt>
                <c:pt idx="2">
                  <c:v>75141</c:v>
                </c:pt>
                <c:pt idx="3">
                  <c:v>14531</c:v>
                </c:pt>
                <c:pt idx="4">
                  <c:v>290500</c:v>
                </c:pt>
              </c:numCache>
            </c:numRef>
          </c:val>
        </c:ser>
        <c:ser>
          <c:idx val="1"/>
          <c:order val="1"/>
          <c:tx>
            <c:strRef>
              <c:f>Sheet3!$C$1</c:f>
              <c:strCache>
                <c:ptCount val="1"/>
                <c:pt idx="0">
                  <c:v>Total School-Going Age Population</c:v>
                </c:pt>
              </c:strCache>
            </c:strRef>
          </c:tx>
          <c:spPr>
            <a:solidFill>
              <a:schemeClr val="accent6">
                <a:lumMod val="60000"/>
                <a:lumOff val="40000"/>
              </a:schemeClr>
            </a:solidFill>
          </c:spPr>
          <c:dLbls>
            <c:txPr>
              <a:bodyPr/>
              <a:lstStyle/>
              <a:p>
                <a:pPr>
                  <a:defRPr sz="1400"/>
                </a:pPr>
                <a:endParaRPr lang="en-US"/>
              </a:p>
            </c:txPr>
            <c:dLblPos val="inEnd"/>
            <c:showVal val="1"/>
          </c:dLbls>
          <c:cat>
            <c:strRef>
              <c:f>Sheet3!$A$2:$A$6</c:f>
              <c:strCache>
                <c:ptCount val="5"/>
                <c:pt idx="0">
                  <c:v>5 - 9</c:v>
                </c:pt>
                <c:pt idx="1">
                  <c:v>10 - 14</c:v>
                </c:pt>
                <c:pt idx="2">
                  <c:v>15 - 19</c:v>
                </c:pt>
                <c:pt idx="3">
                  <c:v>20 - 24</c:v>
                </c:pt>
                <c:pt idx="4">
                  <c:v>Total</c:v>
                </c:pt>
              </c:strCache>
            </c:strRef>
          </c:cat>
          <c:val>
            <c:numRef>
              <c:f>Sheet3!$C$2:$C$6</c:f>
              <c:numCache>
                <c:formatCode>General</c:formatCode>
                <c:ptCount val="5"/>
                <c:pt idx="0">
                  <c:v>92823</c:v>
                </c:pt>
                <c:pt idx="1">
                  <c:v>114915</c:v>
                </c:pt>
                <c:pt idx="2">
                  <c:v>122851</c:v>
                </c:pt>
                <c:pt idx="3">
                  <c:v>98798</c:v>
                </c:pt>
                <c:pt idx="4">
                  <c:v>429387</c:v>
                </c:pt>
              </c:numCache>
            </c:numRef>
          </c:val>
        </c:ser>
        <c:axId val="128424576"/>
        <c:axId val="128525440"/>
      </c:barChart>
      <c:catAx>
        <c:axId val="128424576"/>
        <c:scaling>
          <c:orientation val="minMax"/>
        </c:scaling>
        <c:axPos val="l"/>
        <c:tickLblPos val="nextTo"/>
        <c:txPr>
          <a:bodyPr/>
          <a:lstStyle/>
          <a:p>
            <a:pPr>
              <a:defRPr sz="1200"/>
            </a:pPr>
            <a:endParaRPr lang="en-US"/>
          </a:p>
        </c:txPr>
        <c:crossAx val="128525440"/>
        <c:crosses val="autoZero"/>
        <c:auto val="1"/>
        <c:lblAlgn val="ctr"/>
        <c:lblOffset val="100"/>
      </c:catAx>
      <c:valAx>
        <c:axId val="128525440"/>
        <c:scaling>
          <c:orientation val="minMax"/>
        </c:scaling>
        <c:axPos val="b"/>
        <c:majorGridlines/>
        <c:numFmt formatCode="General" sourceLinked="1"/>
        <c:tickLblPos val="nextTo"/>
        <c:crossAx val="128424576"/>
        <c:crosses val="autoZero"/>
        <c:crossBetween val="between"/>
      </c:valAx>
      <c:spPr>
        <a:gradFill>
          <a:gsLst>
            <a:gs pos="0">
              <a:srgbClr val="C9C2D1">
                <a:lumMod val="40000"/>
                <a:lumOff val="60000"/>
              </a:srgbClr>
            </a:gs>
            <a:gs pos="53000">
              <a:srgbClr val="D4DEFF"/>
            </a:gs>
            <a:gs pos="83000">
              <a:srgbClr val="D4DEFF"/>
            </a:gs>
            <a:gs pos="100000">
              <a:srgbClr val="96AB94"/>
            </a:gs>
          </a:gsLst>
          <a:lin ang="19200000" scaled="0"/>
        </a:gradFill>
      </c:spPr>
    </c:plotArea>
    <c:legend>
      <c:legendPos val="r"/>
      <c:layout>
        <c:manualLayout>
          <c:xMode val="edge"/>
          <c:yMode val="edge"/>
          <c:x val="0.72787301055453324"/>
          <c:y val="0.47432664054183382"/>
          <c:w val="0.26361635114759591"/>
          <c:h val="0.13371452009873833"/>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dirty="0"/>
              <a:t>Enrollment and Estimated Progression  along the various levels of the Education System 1988-2009</a:t>
            </a:r>
            <a:r>
              <a:rPr lang="en-US" baseline="0" dirty="0"/>
              <a:t> </a:t>
            </a:r>
            <a:endParaRPr lang="en-US" dirty="0"/>
          </a:p>
        </c:rich>
      </c:tx>
      <c:layout/>
    </c:title>
    <c:plotArea>
      <c:layout/>
      <c:barChart>
        <c:barDir val="bar"/>
        <c:grouping val="clustered"/>
        <c:ser>
          <c:idx val="0"/>
          <c:order val="0"/>
          <c:tx>
            <c:strRef>
              <c:f>Sheet2!$B$1</c:f>
              <c:strCache>
                <c:ptCount val="1"/>
                <c:pt idx="0">
                  <c:v>Proportion of Students</c:v>
                </c:pt>
              </c:strCache>
            </c:strRef>
          </c:tx>
          <c:dLbls>
            <c:dLblPos val="outEnd"/>
            <c:showVal val="1"/>
          </c:dLbls>
          <c:cat>
            <c:strRef>
              <c:f>Sheet2!$A$2:$A$8</c:f>
              <c:strCache>
                <c:ptCount val="7"/>
                <c:pt idx="0">
                  <c:v>UWI Graduates 2008-2009 completing a 3-year degree</c:v>
                </c:pt>
                <c:pt idx="1">
                  <c:v>UWI Enrollment 2005-2006 (In relation to No. of persons finishing Secondary School in 2004/2005)</c:v>
                </c:pt>
                <c:pt idx="2">
                  <c:v>Pupils who finish Secondary School 2004-2005 (In relation to the number of students enrolled in Secondary School in 1997-1998)</c:v>
                </c:pt>
                <c:pt idx="3">
                  <c:v>Secondary School Enrollment @ 1997-1998 (In comparison to the No. of students finishing Primary School in 1996/1997)</c:v>
                </c:pt>
                <c:pt idx="4">
                  <c:v> Pupils finishing Grade 7 @ 1996-1997 (In relation to the number of students enrolled in Primary School in 1988/1990)</c:v>
                </c:pt>
                <c:pt idx="5">
                  <c:v>Primary School Enrollment Grade 1 @ 1990-1991</c:v>
                </c:pt>
                <c:pt idx="6">
                  <c:v>Pre-School Enrollment 1988-1990 (as a % of the Pre-School Going Age Population in 1988-1990) </c:v>
                </c:pt>
              </c:strCache>
            </c:strRef>
          </c:cat>
          <c:val>
            <c:numRef>
              <c:f>Sheet2!$B$2:$B$8</c:f>
              <c:numCache>
                <c:formatCode>General</c:formatCode>
                <c:ptCount val="7"/>
                <c:pt idx="0">
                  <c:v>2.57</c:v>
                </c:pt>
                <c:pt idx="1">
                  <c:v>10.8</c:v>
                </c:pt>
                <c:pt idx="2">
                  <c:v>69.400000000000006</c:v>
                </c:pt>
                <c:pt idx="3">
                  <c:v>75</c:v>
                </c:pt>
                <c:pt idx="4">
                  <c:v>92</c:v>
                </c:pt>
                <c:pt idx="5">
                  <c:v>100</c:v>
                </c:pt>
                <c:pt idx="6">
                  <c:v>50</c:v>
                </c:pt>
              </c:numCache>
            </c:numRef>
          </c:val>
        </c:ser>
        <c:ser>
          <c:idx val="1"/>
          <c:order val="1"/>
          <c:tx>
            <c:strRef>
              <c:f>Sheet2!$C$1</c:f>
              <c:strCache>
                <c:ptCount val="1"/>
                <c:pt idx="0">
                  <c:v>Gap</c:v>
                </c:pt>
              </c:strCache>
            </c:strRef>
          </c:tx>
          <c:dLbls>
            <c:dLblPos val="outEnd"/>
            <c:showVal val="1"/>
          </c:dLbls>
          <c:cat>
            <c:strRef>
              <c:f>Sheet2!$A$2:$A$8</c:f>
              <c:strCache>
                <c:ptCount val="7"/>
                <c:pt idx="0">
                  <c:v>UWI Graduates 2008-2009 completing a 3-year degree</c:v>
                </c:pt>
                <c:pt idx="1">
                  <c:v>UWI Enrollment 2005-2006 (In relation to No. of persons finishing Secondary School in 2004/2005)</c:v>
                </c:pt>
                <c:pt idx="2">
                  <c:v>Pupils who finish Secondary School 2004-2005 (In relation to the number of students enrolled in Secondary School in 1997-1998)</c:v>
                </c:pt>
                <c:pt idx="3">
                  <c:v>Secondary School Enrollment @ 1997-1998 (In comparison to the No. of students finishing Primary School in 1996/1997)</c:v>
                </c:pt>
                <c:pt idx="4">
                  <c:v> Pupils finishing Grade 7 @ 1996-1997 (In relation to the number of students enrolled in Primary School in 1988/1990)</c:v>
                </c:pt>
                <c:pt idx="5">
                  <c:v>Primary School Enrollment Grade 1 @ 1990-1991</c:v>
                </c:pt>
                <c:pt idx="6">
                  <c:v>Pre-School Enrollment 1988-1990 (as a % of the Pre-School Going Age Population in 1988-1990) </c:v>
                </c:pt>
              </c:strCache>
            </c:strRef>
          </c:cat>
          <c:val>
            <c:numRef>
              <c:f>Sheet2!$C$2:$C$8</c:f>
              <c:numCache>
                <c:formatCode>General</c:formatCode>
                <c:ptCount val="7"/>
                <c:pt idx="0">
                  <c:v>-8.2299999999999986</c:v>
                </c:pt>
                <c:pt idx="2">
                  <c:v>-15.6</c:v>
                </c:pt>
                <c:pt idx="4">
                  <c:v>-8</c:v>
                </c:pt>
              </c:numCache>
            </c:numRef>
          </c:val>
        </c:ser>
        <c:gapWidth val="26"/>
        <c:overlap val="100"/>
        <c:axId val="146242560"/>
        <c:axId val="146264832"/>
      </c:barChart>
      <c:catAx>
        <c:axId val="146242560"/>
        <c:scaling>
          <c:orientation val="minMax"/>
        </c:scaling>
        <c:axPos val="l"/>
        <c:tickLblPos val="low"/>
        <c:crossAx val="146264832"/>
        <c:crosses val="autoZero"/>
        <c:auto val="1"/>
        <c:lblAlgn val="ctr"/>
        <c:lblOffset val="100"/>
        <c:tickLblSkip val="1"/>
      </c:catAx>
      <c:valAx>
        <c:axId val="146264832"/>
        <c:scaling>
          <c:orientation val="minMax"/>
        </c:scaling>
        <c:axPos val="b"/>
        <c:majorGridlines/>
        <c:numFmt formatCode="General" sourceLinked="1"/>
        <c:tickLblPos val="nextTo"/>
        <c:crossAx val="146242560"/>
        <c:crosses val="autoZero"/>
        <c:crossBetween val="between"/>
      </c:valAx>
      <c:spPr>
        <a:gradFill>
          <a:gsLst>
            <a:gs pos="0">
              <a:schemeClr val="bg2">
                <a:lumMod val="40000"/>
                <a:lumOff val="60000"/>
              </a:schemeClr>
            </a:gs>
            <a:gs pos="53000">
              <a:srgbClr val="D4DEFF"/>
            </a:gs>
            <a:gs pos="83000">
              <a:srgbClr val="D4DEFF"/>
            </a:gs>
            <a:gs pos="100000">
              <a:srgbClr val="96AB94"/>
            </a:gs>
          </a:gsLst>
          <a:lin ang="17400000" scaled="0"/>
        </a:gradFill>
      </c:spPr>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Enrollment in Institutions at</a:t>
            </a:r>
            <a:r>
              <a:rPr lang="en-US" baseline="0" dirty="0"/>
              <a:t> Secondary and Tertiary Levels 2008/2009- 2009/2010</a:t>
            </a:r>
            <a:endParaRPr lang="en-US" dirty="0"/>
          </a:p>
        </c:rich>
      </c:tx>
      <c:layout/>
    </c:title>
    <c:plotArea>
      <c:layout/>
      <c:barChart>
        <c:barDir val="col"/>
        <c:grouping val="clustered"/>
        <c:ser>
          <c:idx val="0"/>
          <c:order val="0"/>
          <c:tx>
            <c:strRef>
              <c:f>Sheet7!$B$82:$B$83</c:f>
              <c:strCache>
                <c:ptCount val="1"/>
                <c:pt idx="0">
                  <c:v>Enrollment in institutions Secondary   schools</c:v>
                </c:pt>
              </c:strCache>
            </c:strRef>
          </c:tx>
          <c:cat>
            <c:strRef>
              <c:f>Sheet7!$A$84:$A$85</c:f>
              <c:strCache>
                <c:ptCount val="2"/>
                <c:pt idx="0">
                  <c:v>2008/2009</c:v>
                </c:pt>
                <c:pt idx="1">
                  <c:v>2009/2010</c:v>
                </c:pt>
              </c:strCache>
            </c:strRef>
          </c:cat>
          <c:val>
            <c:numRef>
              <c:f>Sheet7!$B$84:$B$85</c:f>
              <c:numCache>
                <c:formatCode>General</c:formatCode>
                <c:ptCount val="2"/>
                <c:pt idx="0">
                  <c:v>100374</c:v>
                </c:pt>
                <c:pt idx="1">
                  <c:v>97996</c:v>
                </c:pt>
              </c:numCache>
            </c:numRef>
          </c:val>
        </c:ser>
        <c:ser>
          <c:idx val="1"/>
          <c:order val="1"/>
          <c:tx>
            <c:strRef>
              <c:f>Sheet7!$C$82:$C$83</c:f>
              <c:strCache>
                <c:ptCount val="1"/>
                <c:pt idx="0">
                  <c:v>Enrollment in institutions Tertiary Level Enrollment</c:v>
                </c:pt>
              </c:strCache>
            </c:strRef>
          </c:tx>
          <c:cat>
            <c:strRef>
              <c:f>Sheet7!$A$84:$A$85</c:f>
              <c:strCache>
                <c:ptCount val="2"/>
                <c:pt idx="0">
                  <c:v>2008/2009</c:v>
                </c:pt>
                <c:pt idx="1">
                  <c:v>2009/2010</c:v>
                </c:pt>
              </c:strCache>
            </c:strRef>
          </c:cat>
          <c:val>
            <c:numRef>
              <c:f>Sheet7!$C$84:$C$85</c:f>
              <c:numCache>
                <c:formatCode>General</c:formatCode>
                <c:ptCount val="2"/>
                <c:pt idx="0">
                  <c:v>55635</c:v>
                </c:pt>
                <c:pt idx="1">
                  <c:v>52088</c:v>
                </c:pt>
              </c:numCache>
            </c:numRef>
          </c:val>
        </c:ser>
        <c:axId val="146315520"/>
        <c:axId val="146325504"/>
      </c:barChart>
      <c:catAx>
        <c:axId val="146315520"/>
        <c:scaling>
          <c:orientation val="minMax"/>
        </c:scaling>
        <c:axPos val="b"/>
        <c:tickLblPos val="nextTo"/>
        <c:crossAx val="146325504"/>
        <c:crosses val="autoZero"/>
        <c:auto val="1"/>
        <c:lblAlgn val="ctr"/>
        <c:lblOffset val="100"/>
      </c:catAx>
      <c:valAx>
        <c:axId val="146325504"/>
        <c:scaling>
          <c:orientation val="minMax"/>
        </c:scaling>
        <c:axPos val="l"/>
        <c:majorGridlines/>
        <c:numFmt formatCode="General" sourceLinked="1"/>
        <c:tickLblPos val="nextTo"/>
        <c:crossAx val="146315520"/>
        <c:crosses val="autoZero"/>
        <c:crossBetween val="between"/>
      </c:valAx>
      <c:dTable>
        <c:showHorzBorder val="1"/>
        <c:showVertBorder val="1"/>
        <c:showOutline val="1"/>
        <c:showKeys val="1"/>
      </c:dTable>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6/30/2011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xmlns="" val="3395369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6/30/2011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xmlns="" val="254005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6/30/2011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6/30/2011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AC00"/>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6/30/2011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78305"/>
            <a:ext cx="8458200" cy="1938992"/>
          </a:xfrm>
        </p:spPr>
        <p:txBody>
          <a:bodyPr/>
          <a:lstStyle/>
          <a:p>
            <a:r>
              <a:rPr lang="en-US" dirty="0" smtClean="0"/>
              <a:t>Enhancing Business Competitiveness</a:t>
            </a:r>
            <a:br>
              <a:rPr lang="en-US" dirty="0" smtClean="0"/>
            </a:br>
            <a:endParaRPr lang="en-US" dirty="0"/>
          </a:p>
        </p:txBody>
      </p:sp>
      <p:sp>
        <p:nvSpPr>
          <p:cNvPr id="5" name="Subtitle 4"/>
          <p:cNvSpPr>
            <a:spLocks noGrp="1"/>
          </p:cNvSpPr>
          <p:nvPr>
            <p:ph type="subTitle" idx="1"/>
          </p:nvPr>
        </p:nvSpPr>
        <p:spPr>
          <a:xfrm>
            <a:off x="3581400" y="5029200"/>
            <a:ext cx="4953000" cy="1077218"/>
          </a:xfrm>
        </p:spPr>
        <p:txBody>
          <a:bodyPr/>
          <a:lstStyle/>
          <a:p>
            <a:r>
              <a:rPr lang="en-US" sz="1800" b="1" dirty="0" smtClean="0"/>
              <a:t>Minister of Planning, Economic and Social Restructuring and Gender Affairs</a:t>
            </a:r>
          </a:p>
          <a:p>
            <a:pPr>
              <a:spcBef>
                <a:spcPts val="1200"/>
              </a:spcBef>
            </a:pPr>
            <a:r>
              <a:rPr lang="en-US" sz="1800" dirty="0" smtClean="0"/>
              <a:t>Senator the Honourable Dr. Bhoendradatt Tewarie </a:t>
            </a:r>
            <a:endParaRPr lang="en-US" sz="1800" dirty="0"/>
          </a:p>
        </p:txBody>
      </p:sp>
      <p:sp>
        <p:nvSpPr>
          <p:cNvPr id="7" name="TextBox 6"/>
          <p:cNvSpPr txBox="1"/>
          <p:nvPr/>
        </p:nvSpPr>
        <p:spPr>
          <a:xfrm>
            <a:off x="2057400" y="1981200"/>
            <a:ext cx="6248400" cy="1015663"/>
          </a:xfrm>
          <a:prstGeom prst="rect">
            <a:avLst/>
          </a:prstGeom>
          <a:noFill/>
        </p:spPr>
        <p:txBody>
          <a:bodyPr wrap="square" rtlCol="0">
            <a:spAutoFit/>
          </a:bodyPr>
          <a:lstStyle/>
          <a:p>
            <a:pPr algn="r"/>
            <a:r>
              <a:rPr lang="en-US" sz="2400" b="1" dirty="0" smtClean="0"/>
              <a:t>Business and Banking Conference </a:t>
            </a:r>
          </a:p>
          <a:p>
            <a:pPr algn="r"/>
            <a:r>
              <a:rPr lang="en-US" dirty="0" smtClean="0"/>
              <a:t>Hilton Trinidad Hotel and Conference Centre</a:t>
            </a:r>
          </a:p>
          <a:p>
            <a:pPr algn="r"/>
            <a:r>
              <a:rPr lang="en-US" dirty="0" smtClean="0"/>
              <a:t>June 22,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pPr lvl="0" algn="ctr"/>
            <a:r>
              <a:rPr lang="en-US" sz="3100" b="1" cap="small" dirty="0" smtClean="0">
                <a:latin typeface="Perpetua Titling MT" pitchFamily="18" charset="0"/>
              </a:rPr>
              <a:t>Priority: Human Capital Development </a:t>
            </a:r>
            <a:r>
              <a:rPr lang="en-US" sz="3200" b="1" dirty="0" smtClean="0"/>
              <a:t/>
            </a:r>
            <a:br>
              <a:rPr lang="en-US" sz="3200" b="1" dirty="0" smtClean="0"/>
            </a:br>
            <a:endParaRPr lang="en-US" sz="3200" b="1" dirty="0">
              <a:latin typeface="Perpetua Titling MT" pitchFamily="18" charset="0"/>
            </a:endParaRPr>
          </a:p>
        </p:txBody>
      </p:sp>
      <p:sp>
        <p:nvSpPr>
          <p:cNvPr id="3" name="Content Placeholder 2"/>
          <p:cNvSpPr>
            <a:spLocks noGrp="1"/>
          </p:cNvSpPr>
          <p:nvPr>
            <p:ph idx="1"/>
          </p:nvPr>
        </p:nvSpPr>
        <p:spPr>
          <a:xfrm>
            <a:off x="1600200" y="1219200"/>
            <a:ext cx="6934200" cy="5181600"/>
          </a:xfrm>
        </p:spPr>
        <p:txBody>
          <a:bodyPr>
            <a:normAutofit fontScale="85000" lnSpcReduction="10000"/>
          </a:bodyPr>
          <a:lstStyle/>
          <a:p>
            <a:pPr marL="457200" indent="-457200"/>
            <a:r>
              <a:rPr lang="en-US" sz="1800" dirty="0" smtClean="0"/>
              <a:t>At the core of the agenda is the issue of human capital and the link between research, human imagination, creativity, and product and service creation</a:t>
            </a:r>
          </a:p>
          <a:p>
            <a:pPr marL="457200" indent="-457200"/>
            <a:endParaRPr lang="en-US" sz="1800" dirty="0" smtClean="0"/>
          </a:p>
          <a:p>
            <a:pPr marL="457200" indent="-457200"/>
            <a:r>
              <a:rPr lang="en-US" sz="1800" dirty="0" smtClean="0"/>
              <a:t>Education and Training are critical for building a capacity to innovate and compete in global markets.  The skills and competencies of the workforce is a major factor in productivity and in diversification.  The workforce must have continuous access to new knowledge and be trained and retrained in new processes and the use of new technologies</a:t>
            </a:r>
          </a:p>
          <a:p>
            <a:pPr marL="457200" indent="-457200">
              <a:buNone/>
            </a:pPr>
            <a:r>
              <a:rPr lang="en-US" sz="1800" dirty="0" smtClean="0"/>
              <a:t> </a:t>
            </a:r>
          </a:p>
          <a:p>
            <a:pPr marL="457200" indent="-457200"/>
            <a:r>
              <a:rPr lang="en-US" sz="1800" dirty="0" smtClean="0"/>
              <a:t>However, innovation is not solely dependent on formal training and knowledge.  Tacit knowledge is as valuable as theoretical knowledge.  </a:t>
            </a:r>
          </a:p>
          <a:p>
            <a:pPr marL="457200" indent="-457200"/>
            <a:endParaRPr lang="en-US" sz="1800" dirty="0" smtClean="0"/>
          </a:p>
          <a:p>
            <a:pPr marL="457200" indent="-457200"/>
            <a:r>
              <a:rPr lang="en-US" sz="1800" dirty="0" smtClean="0"/>
              <a:t>Curricula reform is a priority.  Porter places emphasis on high education standards  as well as the need for education and training with a strong practical orientation </a:t>
            </a:r>
          </a:p>
          <a:p>
            <a:pPr marL="457200" indent="-457200">
              <a:buNone/>
            </a:pPr>
            <a:endParaRPr lang="en-US" sz="1800" dirty="0" smtClean="0"/>
          </a:p>
          <a:p>
            <a:pPr marL="457200" indent="-457200"/>
            <a:r>
              <a:rPr lang="en-US" sz="1800" dirty="0" smtClean="0"/>
              <a:t>The through puts of the tertiary and vocational sectors must be closely aligned with the requirements of  industry.  This can be achieved through closer collaboration between educational institutions and employers</a:t>
            </a:r>
          </a:p>
          <a:p>
            <a:pPr marL="457200" indent="-457200"/>
            <a:endParaRPr lang="en-US" sz="1800" dirty="0" smtClean="0"/>
          </a:p>
          <a:p>
            <a:pPr marL="457200" indent="-457200"/>
            <a:r>
              <a:rPr lang="en-US" sz="1800" dirty="0" smtClean="0"/>
              <a:t>The intellectual capital pool of any country is a competitive asset  and can attract  diversified investment</a:t>
            </a:r>
            <a:endParaRPr lang="en-US" sz="2000" dirty="0"/>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xmlns="" val="4114774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3" name="Content Placeholder 2"/>
          <p:cNvSpPr txBox="1">
            <a:spLocks/>
          </p:cNvSpPr>
          <p:nvPr/>
        </p:nvSpPr>
        <p:spPr>
          <a:xfrm>
            <a:off x="1371600" y="1524000"/>
            <a:ext cx="6705600" cy="4876800"/>
          </a:xfrm>
          <a:prstGeom prst="rect">
            <a:avLst/>
          </a:prstGeom>
        </p:spPr>
        <p:txBody>
          <a:bodyPr>
            <a:norm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graphicFrame>
        <p:nvGraphicFramePr>
          <p:cNvPr id="4" name="Chart 3"/>
          <p:cNvGraphicFramePr>
            <a:graphicFrameLocks/>
          </p:cNvGraphicFramePr>
          <p:nvPr>
            <p:extLst>
              <p:ext uri="{D42A27DB-BD31-4B8C-83A1-F6EECF244321}">
                <p14:modId xmlns:p14="http://schemas.microsoft.com/office/powerpoint/2010/main" xmlns="" val="3865562016"/>
              </p:ext>
            </p:extLst>
          </p:nvPr>
        </p:nvGraphicFramePr>
        <p:xfrm>
          <a:off x="-273957" y="1041400"/>
          <a:ext cx="8953500" cy="552450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Human Capital Development</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TextBox 5"/>
          <p:cNvSpPr txBox="1"/>
          <p:nvPr/>
        </p:nvSpPr>
        <p:spPr>
          <a:xfrm>
            <a:off x="152400" y="2590800"/>
            <a:ext cx="685800" cy="307777"/>
          </a:xfrm>
          <a:prstGeom prst="rect">
            <a:avLst/>
          </a:prstGeom>
          <a:noFill/>
        </p:spPr>
        <p:txBody>
          <a:bodyPr wrap="square" rtlCol="0">
            <a:spAutoFit/>
          </a:bodyPr>
          <a:lstStyle/>
          <a:p>
            <a:r>
              <a:rPr lang="en-US" sz="1400" dirty="0" smtClean="0"/>
              <a:t>Years</a:t>
            </a:r>
            <a:endParaRPr lang="en-US" sz="1400" dirty="0"/>
          </a:p>
        </p:txBody>
      </p:sp>
      <p:sp>
        <p:nvSpPr>
          <p:cNvPr id="7" name="TextBox 6"/>
          <p:cNvSpPr txBox="1"/>
          <p:nvPr/>
        </p:nvSpPr>
        <p:spPr>
          <a:xfrm>
            <a:off x="1371600" y="6477000"/>
            <a:ext cx="3810000" cy="307777"/>
          </a:xfrm>
          <a:prstGeom prst="rect">
            <a:avLst/>
          </a:prstGeom>
          <a:noFill/>
        </p:spPr>
        <p:txBody>
          <a:bodyPr wrap="square" rtlCol="0">
            <a:spAutoFit/>
          </a:bodyPr>
          <a:lstStyle/>
          <a:p>
            <a:r>
              <a:rPr lang="en-US" sz="1400" dirty="0" smtClean="0"/>
              <a:t>Source: CSO</a:t>
            </a:r>
            <a:endParaRPr lang="en-US" sz="1400" dirty="0"/>
          </a:p>
        </p:txBody>
      </p:sp>
      <p:sp>
        <p:nvSpPr>
          <p:cNvPr id="9" name="TextBox 8"/>
          <p:cNvSpPr txBox="1"/>
          <p:nvPr/>
        </p:nvSpPr>
        <p:spPr>
          <a:xfrm>
            <a:off x="2895600" y="2895600"/>
            <a:ext cx="1447800" cy="307777"/>
          </a:xfrm>
          <a:prstGeom prst="rect">
            <a:avLst/>
          </a:prstGeom>
          <a:solidFill>
            <a:schemeClr val="tx1"/>
          </a:solidFill>
        </p:spPr>
        <p:txBody>
          <a:bodyPr wrap="square" rtlCol="0">
            <a:spAutoFit/>
          </a:bodyPr>
          <a:lstStyle/>
          <a:p>
            <a:r>
              <a:rPr lang="en-US" sz="1400" dirty="0" smtClean="0">
                <a:solidFill>
                  <a:schemeClr val="bg1"/>
                </a:solidFill>
              </a:rPr>
              <a:t>Less than 15%</a:t>
            </a:r>
            <a:endParaRPr lang="en-US" sz="1400" dirty="0">
              <a:solidFill>
                <a:schemeClr val="bg1"/>
              </a:solidFill>
            </a:endParaRPr>
          </a:p>
        </p:txBody>
      </p:sp>
    </p:spTree>
    <p:extLst>
      <p:ext uri="{BB962C8B-B14F-4D97-AF65-F5344CB8AC3E}">
        <p14:creationId xmlns:p14="http://schemas.microsoft.com/office/powerpoint/2010/main" xmlns="" val="1111799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a:t>
            </a: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Human Capital </a:t>
            </a:r>
            <a:r>
              <a:rPr lang="en-US" sz="3200" b="1" cap="small" dirty="0" smtClean="0">
                <a:solidFill>
                  <a:schemeClr val="accent2">
                    <a:lumMod val="75000"/>
                  </a:schemeClr>
                </a:solidFill>
                <a:latin typeface="Perpetua Titling MT" pitchFamily="18" charset="0"/>
                <a:ea typeface="+mj-ea"/>
                <a:cs typeface="+mj-cs"/>
              </a:rPr>
              <a:t>development</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2" name="TextBox 1"/>
          <p:cNvSpPr txBox="1"/>
          <p:nvPr/>
        </p:nvSpPr>
        <p:spPr>
          <a:xfrm>
            <a:off x="1295400" y="5791200"/>
            <a:ext cx="6400800" cy="646331"/>
          </a:xfrm>
          <a:prstGeom prst="rect">
            <a:avLst/>
          </a:prstGeom>
          <a:solidFill>
            <a:schemeClr val="tx1"/>
          </a:solidFill>
        </p:spPr>
        <p:txBody>
          <a:bodyPr wrap="square" rtlCol="0">
            <a:spAutoFit/>
          </a:bodyPr>
          <a:lstStyle/>
          <a:p>
            <a:r>
              <a:rPr lang="en-US" dirty="0" smtClean="0">
                <a:solidFill>
                  <a:schemeClr val="bg1"/>
                </a:solidFill>
              </a:rPr>
              <a:t>UWI Enrollment Rate -  approximately 11%.</a:t>
            </a:r>
          </a:p>
          <a:p>
            <a:r>
              <a:rPr lang="en-US" dirty="0" smtClean="0">
                <a:solidFill>
                  <a:schemeClr val="bg1"/>
                </a:solidFill>
              </a:rPr>
              <a:t>Less than 3% Graduate </a:t>
            </a:r>
            <a:endParaRPr lang="en-US" dirty="0">
              <a:solidFill>
                <a:schemeClr val="bg1"/>
              </a:solidFill>
            </a:endParaRPr>
          </a:p>
        </p:txBody>
      </p:sp>
      <p:sp>
        <p:nvSpPr>
          <p:cNvPr id="5" name="TextBox 4"/>
          <p:cNvSpPr txBox="1"/>
          <p:nvPr/>
        </p:nvSpPr>
        <p:spPr>
          <a:xfrm>
            <a:off x="1295400" y="6477000"/>
            <a:ext cx="3810000" cy="307777"/>
          </a:xfrm>
          <a:prstGeom prst="rect">
            <a:avLst/>
          </a:prstGeom>
          <a:noFill/>
        </p:spPr>
        <p:txBody>
          <a:bodyPr wrap="square" rtlCol="0">
            <a:spAutoFit/>
          </a:bodyPr>
          <a:lstStyle/>
          <a:p>
            <a:r>
              <a:rPr lang="en-US" sz="1400" dirty="0" smtClean="0"/>
              <a:t>Source: Ministry of Education, MSTTE and CSO</a:t>
            </a:r>
            <a:endParaRPr lang="en-US" sz="1400" dirty="0"/>
          </a:p>
        </p:txBody>
      </p:sp>
      <p:graphicFrame>
        <p:nvGraphicFramePr>
          <p:cNvPr id="6" name="Chart 5"/>
          <p:cNvGraphicFramePr/>
          <p:nvPr/>
        </p:nvGraphicFramePr>
        <p:xfrm>
          <a:off x="457200" y="942975"/>
          <a:ext cx="8305800" cy="4972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82983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Human Capital Development </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graphicFrame>
        <p:nvGraphicFramePr>
          <p:cNvPr id="5" name="Chart 4"/>
          <p:cNvGraphicFramePr/>
          <p:nvPr/>
        </p:nvGraphicFramePr>
        <p:xfrm>
          <a:off x="838200" y="990600"/>
          <a:ext cx="7696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905000" y="6183868"/>
            <a:ext cx="2571538" cy="261610"/>
          </a:xfrm>
          <a:prstGeom prst="rect">
            <a:avLst/>
          </a:prstGeom>
        </p:spPr>
        <p:txBody>
          <a:bodyPr wrap="none">
            <a:spAutoFit/>
          </a:bodyPr>
          <a:lstStyle/>
          <a:p>
            <a:r>
              <a:rPr lang="en-US" sz="1100" dirty="0" smtClean="0"/>
              <a:t>Source:  MSTTE and Ministry of Education</a:t>
            </a:r>
            <a:endParaRPr lang="en-US" sz="1100" dirty="0"/>
          </a:p>
        </p:txBody>
      </p:sp>
    </p:spTree>
    <p:extLst>
      <p:ext uri="{BB962C8B-B14F-4D97-AF65-F5344CB8AC3E}">
        <p14:creationId xmlns:p14="http://schemas.microsoft.com/office/powerpoint/2010/main" xmlns="" val="746300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Human Capital Development </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TextBox 4"/>
          <p:cNvSpPr txBox="1"/>
          <p:nvPr/>
        </p:nvSpPr>
        <p:spPr>
          <a:xfrm>
            <a:off x="457200" y="702469"/>
            <a:ext cx="8382000" cy="6155531"/>
          </a:xfrm>
          <a:prstGeom prst="rect">
            <a:avLst/>
          </a:prstGeom>
          <a:noFill/>
        </p:spPr>
        <p:txBody>
          <a:bodyPr wrap="square" rtlCol="0">
            <a:spAutoFit/>
          </a:bodyPr>
          <a:lstStyle/>
          <a:p>
            <a:r>
              <a:rPr lang="en-US" u="sng" dirty="0" smtClean="0">
                <a:solidFill>
                  <a:srgbClr val="C89800"/>
                </a:solidFill>
              </a:rPr>
              <a:t>Key Initiatives:</a:t>
            </a:r>
          </a:p>
          <a:p>
            <a:endParaRPr lang="en-US" u="sng" dirty="0" smtClean="0">
              <a:solidFill>
                <a:srgbClr val="C89800"/>
              </a:solidFill>
            </a:endParaRPr>
          </a:p>
          <a:p>
            <a:pPr lvl="0">
              <a:buFont typeface="Arial" pitchFamily="34" charset="0"/>
              <a:buChar char="•"/>
              <a:tabLst>
                <a:tab pos="457200" algn="l"/>
              </a:tabLst>
            </a:pPr>
            <a:r>
              <a:rPr lang="en-US" dirty="0" smtClean="0"/>
              <a:t> 	</a:t>
            </a:r>
            <a:r>
              <a:rPr lang="en-US" sz="1600" dirty="0" smtClean="0"/>
              <a:t>Upgrade and expansion of Early Childhood Care and Education </a:t>
            </a:r>
          </a:p>
          <a:p>
            <a:pPr>
              <a:buFont typeface="Arial" pitchFamily="34" charset="0"/>
              <a:buChar char="•"/>
            </a:pPr>
            <a:endParaRPr lang="en-US" sz="1600" dirty="0" smtClean="0"/>
          </a:p>
          <a:p>
            <a:pPr lvl="0">
              <a:buFont typeface="Arial" pitchFamily="34" charset="0"/>
              <a:buChar char="•"/>
              <a:tabLst>
                <a:tab pos="457200" algn="l"/>
              </a:tabLst>
            </a:pPr>
            <a:r>
              <a:rPr lang="en-US" sz="1600" dirty="0" smtClean="0"/>
              <a:t> 	Revision of the curricula at the Early Childhood Care, Primary and Secondary Education levels. 	The secondary school curricula will be revised in order to incorporate intellectual 	development, creativity and the development of critical thinking skills</a:t>
            </a:r>
          </a:p>
          <a:p>
            <a:pPr>
              <a:buFont typeface="Arial" pitchFamily="34" charset="0"/>
              <a:buChar char="•"/>
            </a:pPr>
            <a:endParaRPr lang="en-US" sz="1600" dirty="0" smtClean="0"/>
          </a:p>
          <a:p>
            <a:pPr lvl="0">
              <a:buFont typeface="Arial" pitchFamily="34" charset="0"/>
              <a:buChar char="•"/>
              <a:tabLst>
                <a:tab pos="457200" algn="l"/>
              </a:tabLst>
            </a:pPr>
            <a:r>
              <a:rPr lang="en-US" sz="1600" dirty="0" smtClean="0"/>
              <a:t> 	Expansion of the range of technical vocational offerings in order to increase options and 	choice</a:t>
            </a:r>
          </a:p>
          <a:p>
            <a:endParaRPr lang="en-US" sz="1600" dirty="0" smtClean="0"/>
          </a:p>
          <a:p>
            <a:pPr lvl="0">
              <a:buFont typeface="Arial" pitchFamily="34" charset="0"/>
              <a:buChar char="•"/>
              <a:tabLst>
                <a:tab pos="457200" algn="l"/>
              </a:tabLst>
            </a:pPr>
            <a:r>
              <a:rPr lang="en-US" sz="1600" dirty="0" smtClean="0"/>
              <a:t> 	Promotion of a system of entrepreneurship and apprenticeship.  All major  industrial firms will 	be encouraged to operate apprenticeship programmes for  youth so inclined and to engage 	interns from the educational system.</a:t>
            </a:r>
          </a:p>
          <a:p>
            <a:pPr>
              <a:buFont typeface="Arial" pitchFamily="34" charset="0"/>
              <a:buChar char="•"/>
            </a:pPr>
            <a:endParaRPr lang="en-US" sz="1600" dirty="0" smtClean="0"/>
          </a:p>
          <a:p>
            <a:pPr>
              <a:buFont typeface="Arial" pitchFamily="34" charset="0"/>
              <a:buChar char="•"/>
              <a:tabLst>
                <a:tab pos="457200" algn="l"/>
              </a:tabLst>
            </a:pPr>
            <a:r>
              <a:rPr lang="en-US" sz="1600" dirty="0" smtClean="0"/>
              <a:t> 	Review of the curriculum for all certification programmes for teachers </a:t>
            </a:r>
          </a:p>
          <a:p>
            <a:pPr>
              <a:buFont typeface="Arial" pitchFamily="34" charset="0"/>
              <a:buChar char="•"/>
              <a:tabLst>
                <a:tab pos="457200" algn="l"/>
              </a:tabLst>
            </a:pPr>
            <a:endParaRPr lang="en-US" sz="1600" dirty="0" smtClean="0"/>
          </a:p>
          <a:p>
            <a:pPr>
              <a:buFont typeface="Arial" pitchFamily="34" charset="0"/>
              <a:buChar char="•"/>
              <a:tabLst>
                <a:tab pos="457200" algn="l"/>
              </a:tabLst>
            </a:pPr>
            <a:r>
              <a:rPr lang="en-US" sz="1600" dirty="0" smtClean="0"/>
              <a:t> 	Inclusion of technical/vocational areas under GATE</a:t>
            </a:r>
          </a:p>
          <a:p>
            <a:pPr>
              <a:buFont typeface="Arial" pitchFamily="34" charset="0"/>
              <a:buChar char="•"/>
              <a:tabLst>
                <a:tab pos="457200" algn="l"/>
              </a:tabLst>
            </a:pPr>
            <a:endParaRPr lang="en-US" sz="1600" dirty="0" smtClean="0"/>
          </a:p>
          <a:p>
            <a:pPr>
              <a:buFont typeface="Arial" pitchFamily="34" charset="0"/>
              <a:buChar char="•"/>
              <a:tabLst>
                <a:tab pos="457200" algn="l"/>
              </a:tabLst>
            </a:pPr>
            <a:r>
              <a:rPr lang="en-US" sz="1600" dirty="0" smtClean="0"/>
              <a:t> 	Development of an Integrated Learning Campus in Tobago</a:t>
            </a:r>
          </a:p>
          <a:p>
            <a:pPr>
              <a:buFont typeface="Arial" pitchFamily="34" charset="0"/>
              <a:buChar char="•"/>
              <a:tabLst>
                <a:tab pos="457200" algn="l"/>
              </a:tabLst>
            </a:pPr>
            <a:endParaRPr lang="en-US" sz="1600" dirty="0" smtClean="0"/>
          </a:p>
          <a:p>
            <a:pPr>
              <a:buFont typeface="Arial" pitchFamily="34" charset="0"/>
              <a:buChar char="•"/>
              <a:tabLst>
                <a:tab pos="457200" algn="l"/>
              </a:tabLst>
            </a:pPr>
            <a:r>
              <a:rPr lang="en-US" sz="1600" dirty="0" smtClean="0"/>
              <a:t> 	Expansion of tertiary education to achieve a 60% participation rate by 2015</a:t>
            </a:r>
          </a:p>
          <a:p>
            <a:endParaRPr lang="en-US" dirty="0" smtClean="0"/>
          </a:p>
          <a:p>
            <a:pPr>
              <a:buFont typeface="Arial" pitchFamily="34" charset="0"/>
              <a:buChar char="•"/>
              <a:tabLst>
                <a:tab pos="457200" algn="l"/>
              </a:tabLst>
            </a:pPr>
            <a:endParaRPr lang="en-US" dirty="0"/>
          </a:p>
        </p:txBody>
      </p:sp>
    </p:spTree>
    <p:extLst>
      <p:ext uri="{BB962C8B-B14F-4D97-AF65-F5344CB8AC3E}">
        <p14:creationId xmlns:p14="http://schemas.microsoft.com/office/powerpoint/2010/main" xmlns="" val="746300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3820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Building a national</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innovation framework</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1219200" y="1600200"/>
            <a:ext cx="7315200" cy="4247317"/>
          </a:xfrm>
          <a:prstGeom prst="rect">
            <a:avLst/>
          </a:prstGeom>
          <a:noFill/>
        </p:spPr>
        <p:txBody>
          <a:bodyPr wrap="square" rtlCol="0">
            <a:spAutoFit/>
          </a:bodyPr>
          <a:lstStyle/>
          <a:p>
            <a:pPr marL="457200" indent="-457200">
              <a:buFont typeface="Arial" pitchFamily="34" charset="0"/>
              <a:buChar char="•"/>
              <a:tabLst>
                <a:tab pos="515938" algn="l"/>
              </a:tabLst>
            </a:pPr>
            <a:r>
              <a:rPr lang="en-US" dirty="0" smtClean="0"/>
              <a:t>The Framework must create an integrated knowledge infrastructure which provides for active collaboration among the key actors –  the education and research institutes, private business, entrepreneurs and the regulatory and financing institutions and leveraging R&amp;D for commercial purposes</a:t>
            </a:r>
          </a:p>
          <a:p>
            <a:pPr marL="457200" indent="-457200">
              <a:tabLst>
                <a:tab pos="515938" algn="l"/>
              </a:tabLst>
            </a:pPr>
            <a:r>
              <a:rPr lang="en-US" dirty="0" smtClean="0"/>
              <a:t> </a:t>
            </a:r>
          </a:p>
          <a:p>
            <a:pPr marL="457200" indent="-457200">
              <a:buFont typeface="Arial" pitchFamily="34" charset="0"/>
              <a:buChar char="•"/>
              <a:tabLst>
                <a:tab pos="515938" algn="l"/>
              </a:tabLst>
            </a:pPr>
            <a:r>
              <a:rPr lang="en-US" dirty="0" smtClean="0"/>
              <a:t>It must engender a culture of critical thinking and creativity within schools and business enterprises as well as the wider national community.  Business enterprises  must place emphasis on developing their capacity to adopt and use new technologies to enhance productivity </a:t>
            </a:r>
          </a:p>
          <a:p>
            <a:pPr marL="457200" indent="-457200">
              <a:buFont typeface="Arial" pitchFamily="34" charset="0"/>
              <a:buChar char="•"/>
              <a:tabLst>
                <a:tab pos="515938" algn="l"/>
              </a:tabLst>
            </a:pPr>
            <a:endParaRPr lang="en-US" dirty="0" smtClean="0"/>
          </a:p>
          <a:p>
            <a:pPr marL="457200" indent="-457200">
              <a:buFont typeface="Arial" pitchFamily="34" charset="0"/>
              <a:buChar char="•"/>
              <a:tabLst>
                <a:tab pos="515938" algn="l"/>
              </a:tabLst>
            </a:pPr>
            <a:r>
              <a:rPr lang="en-US" dirty="0" smtClean="0"/>
              <a:t>There must be support mechanisms for encouraging investment in R&amp;D, new  industries, new business systems and clusters, improved products, processes and methods and new business creation</a:t>
            </a:r>
            <a:endParaRPr lang="en-US" dirty="0"/>
          </a:p>
        </p:txBody>
      </p:sp>
    </p:spTree>
    <p:extLst>
      <p:ext uri="{BB962C8B-B14F-4D97-AF65-F5344CB8AC3E}">
        <p14:creationId xmlns:p14="http://schemas.microsoft.com/office/powerpoint/2010/main" xmlns="" val="1158481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69044637"/>
              </p:ext>
            </p:extLst>
          </p:nvPr>
        </p:nvGraphicFramePr>
        <p:xfrm>
          <a:off x="990600" y="914400"/>
          <a:ext cx="7162799" cy="4419603"/>
        </p:xfrm>
        <a:graphic>
          <a:graphicData uri="http://schemas.openxmlformats.org/drawingml/2006/table">
            <a:tbl>
              <a:tblPr>
                <a:tableStyleId>{91EBBBCC-DAD2-459C-BE2E-F6DE35CF9A28}</a:tableStyleId>
              </a:tblPr>
              <a:tblGrid>
                <a:gridCol w="2920270"/>
                <a:gridCol w="1661131"/>
                <a:gridCol w="1365450"/>
                <a:gridCol w="1215948"/>
              </a:tblGrid>
              <a:tr h="401782">
                <a:tc gridSpan="4">
                  <a:txBody>
                    <a:bodyPr/>
                    <a:lstStyle/>
                    <a:p>
                      <a:pPr algn="ctr" fontAlgn="b"/>
                      <a:r>
                        <a:rPr lang="en-US" sz="1800" b="1" u="none" strike="noStrike" dirty="0" smtClean="0">
                          <a:effectLst/>
                        </a:rPr>
                        <a:t>Expenditure </a:t>
                      </a:r>
                      <a:r>
                        <a:rPr lang="en-US" sz="1800" b="1" u="none" strike="noStrike" dirty="0">
                          <a:effectLst/>
                        </a:rPr>
                        <a:t>on Research and Development, 2006 - 2009</a:t>
                      </a:r>
                      <a:endParaRPr lang="en-US" sz="1800" b="1"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803565">
                <a:tc>
                  <a:txBody>
                    <a:bodyPr/>
                    <a:lstStyle/>
                    <a:p>
                      <a:pPr algn="l" fontAlgn="b"/>
                      <a:r>
                        <a:rPr lang="en-US" sz="1600" u="none" strike="noStrike" dirty="0">
                          <a:effectLst/>
                        </a:rPr>
                        <a:t>Year</a:t>
                      </a:r>
                      <a:endParaRPr lang="en-US" sz="1600" b="0" i="0" u="none" strike="noStrike" dirty="0">
                        <a:solidFill>
                          <a:srgbClr val="000000"/>
                        </a:solidFill>
                        <a:effectLst/>
                        <a:latin typeface="Calibri"/>
                      </a:endParaRPr>
                    </a:p>
                  </a:txBody>
                  <a:tcPr marL="9525" marR="9525" marT="9525" marB="0" anchor="b"/>
                </a:tc>
                <a:tc>
                  <a:txBody>
                    <a:bodyPr/>
                    <a:lstStyle/>
                    <a:p>
                      <a:pPr algn="ctr" fontAlgn="b"/>
                      <a:r>
                        <a:rPr lang="en-US" sz="1600" u="none" strike="noStrike" dirty="0">
                          <a:effectLst/>
                        </a:rPr>
                        <a:t> Government Expenditure (TT$M)*</a:t>
                      </a:r>
                      <a:endParaRPr lang="en-US" sz="1600" b="0" i="0" u="none" strike="noStrike" dirty="0">
                        <a:solidFill>
                          <a:srgbClr val="000000"/>
                        </a:solidFill>
                        <a:effectLst/>
                        <a:latin typeface="Calibri"/>
                      </a:endParaRPr>
                    </a:p>
                  </a:txBody>
                  <a:tcPr marL="9525" marR="9525" marT="9525" marB="0" anchor="b"/>
                </a:tc>
                <a:tc>
                  <a:txBody>
                    <a:bodyPr/>
                    <a:lstStyle/>
                    <a:p>
                      <a:pPr algn="ctr" fontAlgn="b"/>
                      <a:r>
                        <a:rPr lang="en-US" sz="1600" u="none" strike="noStrike" dirty="0">
                          <a:effectLst/>
                        </a:rPr>
                        <a:t>GDP (TT$M)</a:t>
                      </a:r>
                      <a:endParaRPr lang="en-US" sz="1600" b="0" i="0" u="none" strike="noStrike" dirty="0">
                        <a:solidFill>
                          <a:srgbClr val="000000"/>
                        </a:solidFill>
                        <a:effectLst/>
                        <a:latin typeface="Calibri"/>
                      </a:endParaRPr>
                    </a:p>
                  </a:txBody>
                  <a:tcPr marL="9525" marR="9525" marT="9525" marB="0" anchor="b"/>
                </a:tc>
                <a:tc>
                  <a:txBody>
                    <a:bodyPr/>
                    <a:lstStyle/>
                    <a:p>
                      <a:pPr algn="ctr" fontAlgn="b"/>
                      <a:r>
                        <a:rPr lang="en-US" sz="1600" u="none" strike="noStrike" dirty="0">
                          <a:effectLst/>
                        </a:rPr>
                        <a:t>% of GDP</a:t>
                      </a:r>
                      <a:endParaRPr lang="en-US" sz="1600" b="0" i="0" u="none" strike="noStrike" dirty="0">
                        <a:solidFill>
                          <a:srgbClr val="000000"/>
                        </a:solidFill>
                        <a:effectLst/>
                        <a:latin typeface="Calibri"/>
                      </a:endParaRPr>
                    </a:p>
                  </a:txBody>
                  <a:tcPr marL="9525" marR="9525" marT="9525" marB="0" anchor="b"/>
                </a:tc>
              </a:tr>
              <a:tr h="401782">
                <a:tc>
                  <a:txBody>
                    <a:bodyPr/>
                    <a:lstStyle/>
                    <a:p>
                      <a:pPr algn="l" fontAlgn="b"/>
                      <a:r>
                        <a:rPr lang="en-US" sz="1400" u="none" strike="noStrike" dirty="0">
                          <a:effectLst/>
                        </a:rPr>
                        <a:t>2006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64.082105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115951.2</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0.06</a:t>
                      </a:r>
                      <a:endParaRPr lang="en-US" sz="1400" b="0" i="0" u="none" strike="noStrike" dirty="0">
                        <a:solidFill>
                          <a:srgbClr val="000000"/>
                        </a:solidFill>
                        <a:effectLst/>
                        <a:latin typeface="Calibri"/>
                      </a:endParaRPr>
                    </a:p>
                  </a:txBody>
                  <a:tcPr marL="9525" marR="9525" marT="9525" marB="0" anchor="b"/>
                </a:tc>
              </a:tr>
              <a:tr h="401782">
                <a:tc>
                  <a:txBody>
                    <a:bodyPr/>
                    <a:lstStyle/>
                    <a:p>
                      <a:pPr algn="l" fontAlgn="b"/>
                      <a:r>
                        <a:rPr lang="en-US" sz="1400" u="none" strike="noStrike" dirty="0">
                          <a:effectLst/>
                        </a:rPr>
                        <a:t>2007</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62.853658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132280.8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0.05</a:t>
                      </a:r>
                      <a:endParaRPr lang="en-US" sz="1400" b="0" i="0" u="none" strike="noStrike" dirty="0">
                        <a:solidFill>
                          <a:srgbClr val="000000"/>
                        </a:solidFill>
                        <a:effectLst/>
                        <a:latin typeface="Calibri"/>
                      </a:endParaRPr>
                    </a:p>
                  </a:txBody>
                  <a:tcPr marL="9525" marR="9525" marT="9525" marB="0" anchor="b"/>
                </a:tc>
              </a:tr>
              <a:tr h="401782">
                <a:tc>
                  <a:txBody>
                    <a:bodyPr/>
                    <a:lstStyle/>
                    <a:p>
                      <a:pPr algn="l" fontAlgn="b"/>
                      <a:r>
                        <a:rPr lang="en-US" sz="1400" u="none" strike="noStrike" dirty="0">
                          <a:effectLst/>
                        </a:rPr>
                        <a:t>2008</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53.844165</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163324.9</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0.03</a:t>
                      </a:r>
                      <a:endParaRPr lang="en-US" sz="1400" b="0" i="0" u="none" strike="noStrike" dirty="0">
                        <a:solidFill>
                          <a:srgbClr val="000000"/>
                        </a:solidFill>
                        <a:effectLst/>
                        <a:latin typeface="Calibri"/>
                      </a:endParaRPr>
                    </a:p>
                  </a:txBody>
                  <a:tcPr marL="9525" marR="9525" marT="9525" marB="0" anchor="b"/>
                </a:tc>
              </a:tr>
              <a:tr h="401782">
                <a:tc>
                  <a:txBody>
                    <a:bodyPr/>
                    <a:lstStyle/>
                    <a:p>
                      <a:pPr algn="l" fontAlgn="b"/>
                      <a:r>
                        <a:rPr lang="en-US" sz="1400" u="none" strike="noStrike" dirty="0">
                          <a:effectLst/>
                        </a:rPr>
                        <a:t>2009</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65.813633</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133533.6</a:t>
                      </a:r>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rPr>
                        <a:t>0.05</a:t>
                      </a:r>
                      <a:endParaRPr lang="en-US" sz="1400" b="0" i="0" u="none" strike="noStrike" dirty="0">
                        <a:solidFill>
                          <a:srgbClr val="000000"/>
                        </a:solidFill>
                        <a:effectLst/>
                        <a:latin typeface="Calibri"/>
                      </a:endParaRPr>
                    </a:p>
                  </a:txBody>
                  <a:tcPr marL="9525" marR="9525" marT="9525" marB="0" anchor="b"/>
                </a:tc>
              </a:tr>
              <a:tr h="401782">
                <a:tc>
                  <a:txBody>
                    <a:bodyPr/>
                    <a:lstStyle/>
                    <a:p>
                      <a:pPr algn="l" fontAlgn="b"/>
                      <a:r>
                        <a:rPr lang="en-US" sz="1400" u="none" strike="noStrike" dirty="0">
                          <a:effectLst/>
                        </a:rPr>
                        <a:t>*Revised</a:t>
                      </a:r>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latin typeface="Calibri"/>
                      </a:endParaRPr>
                    </a:p>
                  </a:txBody>
                  <a:tcPr marL="9525" marR="9525" marT="9525" marB="0" anchor="b"/>
                </a:tc>
              </a:tr>
              <a:tr h="401782">
                <a:tc gridSpan="2">
                  <a:txBody>
                    <a:bodyPr/>
                    <a:lstStyle/>
                    <a:p>
                      <a:pPr algn="l" fontAlgn="b"/>
                      <a:r>
                        <a:rPr lang="en-US" sz="1000" u="none" strike="noStrike" dirty="0">
                          <a:effectLst/>
                        </a:rPr>
                        <a:t>Source: NIHERST Survey of Science and Technology Indicators </a:t>
                      </a:r>
                      <a:r>
                        <a:rPr lang="en-US" sz="1000" u="none" strike="noStrike" dirty="0" smtClean="0">
                          <a:effectLst/>
                        </a:rPr>
                        <a:t>Survey </a:t>
                      </a:r>
                      <a:endParaRPr lang="en-US" sz="1000" b="0" i="0" u="none" strike="noStrike" dirty="0">
                        <a:solidFill>
                          <a:srgbClr val="000000"/>
                        </a:solidFill>
                        <a:effectLst/>
                        <a:latin typeface="Calibri"/>
                      </a:endParaRPr>
                    </a:p>
                  </a:txBody>
                  <a:tcPr marL="9525" marR="9525" marT="9525" marB="0" anchor="b"/>
                </a:tc>
                <a:tc hMerge="1">
                  <a:txBody>
                    <a:bodyPr/>
                    <a:lstStyle/>
                    <a:p>
                      <a:endParaRPr lang="en-US"/>
                    </a:p>
                  </a:txBody>
                  <a:tcPr/>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401782">
                <a:tc>
                  <a:txBody>
                    <a:bodyPr/>
                    <a:lstStyle/>
                    <a:p>
                      <a:pPr algn="l" fontAlgn="b"/>
                      <a:r>
                        <a:rPr lang="en-US" sz="1000" u="none" strike="noStrike" dirty="0">
                          <a:effectLst/>
                        </a:rPr>
                        <a:t>                 Central Bank of Trinidad and Tobago</a:t>
                      </a:r>
                      <a:endParaRPr lang="en-US" sz="1000" b="0" i="0" u="none" strike="noStrike" dirty="0">
                        <a:solidFill>
                          <a:srgbClr val="000000"/>
                        </a:solidFill>
                        <a:effectLst/>
                        <a:latin typeface="Calibri"/>
                      </a:endParaRPr>
                    </a:p>
                  </a:txBody>
                  <a:tcPr marL="9525" marR="9525" marT="9525" marB="0" anchor="b"/>
                </a:tc>
                <a:tc>
                  <a:txBody>
                    <a:bodyPr/>
                    <a:lstStyle/>
                    <a:p>
                      <a:pPr algn="l" fontAlgn="b"/>
                      <a:endParaRPr lang="en-US" sz="10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r h="401782">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r>
            </a:tbl>
          </a:graphicData>
        </a:graphic>
      </p:graphicFrame>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Invest</a:t>
            </a:r>
            <a:r>
              <a:rPr lang="en-US" sz="3200" b="1" cap="small" dirty="0" smtClean="0">
                <a:solidFill>
                  <a:schemeClr val="accent2">
                    <a:lumMod val="75000"/>
                  </a:schemeClr>
                </a:solidFill>
                <a:latin typeface="Perpetua Titling MT" pitchFamily="18" charset="0"/>
                <a:ea typeface="+mj-ea"/>
                <a:cs typeface="+mj-cs"/>
              </a:rPr>
              <a:t>ment in R&amp;D</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990600" y="5181600"/>
            <a:ext cx="7162800" cy="1600438"/>
          </a:xfrm>
          <a:prstGeom prst="rect">
            <a:avLst/>
          </a:prstGeom>
          <a:solidFill>
            <a:schemeClr val="tx1"/>
          </a:solidFill>
        </p:spPr>
        <p:txBody>
          <a:bodyPr wrap="square" rtlCol="0">
            <a:spAutoFit/>
          </a:bodyPr>
          <a:lstStyle/>
          <a:p>
            <a:r>
              <a:rPr lang="en-US" sz="1600" dirty="0" smtClean="0">
                <a:solidFill>
                  <a:schemeClr val="bg1"/>
                </a:solidFill>
              </a:rPr>
              <a:t>Below the threshold of 1% of GDP that UNESCO considered as a minimum 3 decades ago</a:t>
            </a:r>
          </a:p>
          <a:p>
            <a:endParaRPr lang="en-US" sz="1600" dirty="0" smtClean="0">
              <a:solidFill>
                <a:schemeClr val="bg1"/>
              </a:solidFill>
            </a:endParaRPr>
          </a:p>
          <a:p>
            <a:r>
              <a:rPr lang="en-US" sz="1600" dirty="0" smtClean="0">
                <a:solidFill>
                  <a:schemeClr val="bg1"/>
                </a:solidFill>
              </a:rPr>
              <a:t>90 % of R&amp;D investments in developed counties come from the private sector, in LAC, this figure is only 10%</a:t>
            </a:r>
          </a:p>
          <a:p>
            <a:endParaRPr lang="en-US" dirty="0">
              <a:solidFill>
                <a:schemeClr val="bg1"/>
              </a:solidFill>
            </a:endParaRPr>
          </a:p>
        </p:txBody>
      </p:sp>
      <p:cxnSp>
        <p:nvCxnSpPr>
          <p:cNvPr id="6" name="Straight Arrow Connector 5"/>
          <p:cNvCxnSpPr/>
          <p:nvPr/>
        </p:nvCxnSpPr>
        <p:spPr>
          <a:xfrm rot="5400000" flipH="1" flipV="1">
            <a:off x="1219200" y="5257800"/>
            <a:ext cx="76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581400" y="3657600"/>
            <a:ext cx="35814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88648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3820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Building a national</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innovation framework</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TextBox 4"/>
          <p:cNvSpPr txBox="1"/>
          <p:nvPr/>
        </p:nvSpPr>
        <p:spPr>
          <a:xfrm>
            <a:off x="1752600" y="1676400"/>
            <a:ext cx="5943600" cy="3139321"/>
          </a:xfrm>
          <a:prstGeom prst="rect">
            <a:avLst/>
          </a:prstGeom>
          <a:noFill/>
        </p:spPr>
        <p:txBody>
          <a:bodyPr wrap="square" rtlCol="0">
            <a:spAutoFit/>
          </a:bodyPr>
          <a:lstStyle/>
          <a:p>
            <a:r>
              <a:rPr lang="en-US" u="sng" dirty="0" smtClean="0">
                <a:solidFill>
                  <a:srgbClr val="C89800"/>
                </a:solidFill>
              </a:rPr>
              <a:t>Key Initiatives:</a:t>
            </a:r>
          </a:p>
          <a:p>
            <a:endParaRPr lang="en-US" u="sng" dirty="0" smtClean="0">
              <a:solidFill>
                <a:srgbClr val="C89800"/>
              </a:solidFill>
            </a:endParaRPr>
          </a:p>
          <a:p>
            <a:pPr algn="just">
              <a:buFont typeface="Arial" pitchFamily="34" charset="0"/>
              <a:buChar char="•"/>
              <a:tabLst>
                <a:tab pos="457200" algn="l"/>
              </a:tabLst>
            </a:pPr>
            <a:r>
              <a:rPr lang="en-US" dirty="0" smtClean="0"/>
              <a:t> 	A first round of six public consultations was conducted 	on the proposed elements of a National Innovation 	Framework </a:t>
            </a:r>
          </a:p>
          <a:p>
            <a:pPr>
              <a:tabLst>
                <a:tab pos="457200" algn="l"/>
              </a:tabLst>
            </a:pPr>
            <a:endParaRPr lang="en-US" dirty="0" smtClean="0"/>
          </a:p>
          <a:p>
            <a:pPr algn="just">
              <a:buFont typeface="Arial" pitchFamily="34" charset="0"/>
              <a:buChar char="•"/>
              <a:tabLst>
                <a:tab pos="457200" algn="l"/>
              </a:tabLst>
            </a:pPr>
            <a:r>
              <a:rPr lang="en-US" dirty="0" smtClean="0"/>
              <a:t>  	A foresighting exercise is to commence shortly involving 	industry experts, members of the national community 	and the Diaspora  which will identify sectors/areas to be 	targeted as part of a national innovation and 	diversification strategy </a:t>
            </a:r>
            <a:endParaRPr lang="en-US" dirty="0"/>
          </a:p>
        </p:txBody>
      </p:sp>
    </p:spTree>
    <p:extLst>
      <p:ext uri="{BB962C8B-B14F-4D97-AF65-F5344CB8AC3E}">
        <p14:creationId xmlns:p14="http://schemas.microsoft.com/office/powerpoint/2010/main" xmlns="" val="1158481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Raising productivity Levels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TextBox 4"/>
          <p:cNvSpPr txBox="1"/>
          <p:nvPr/>
        </p:nvSpPr>
        <p:spPr>
          <a:xfrm>
            <a:off x="762000" y="838200"/>
            <a:ext cx="7924800" cy="1477328"/>
          </a:xfrm>
          <a:prstGeom prst="rect">
            <a:avLst/>
          </a:prstGeom>
          <a:noFill/>
        </p:spPr>
        <p:txBody>
          <a:bodyPr wrap="square" rtlCol="0">
            <a:spAutoFit/>
          </a:bodyPr>
          <a:lstStyle/>
          <a:p>
            <a:pPr marL="285750" indent="-285750">
              <a:buFont typeface="Arial" pitchFamily="34" charset="0"/>
              <a:buChar char="•"/>
            </a:pPr>
            <a:endParaRPr lang="en-US" dirty="0" smtClean="0"/>
          </a:p>
          <a:p>
            <a:pPr marL="285750" indent="-285750">
              <a:buFont typeface="Arial" pitchFamily="34" charset="0"/>
              <a:buChar char="•"/>
            </a:pPr>
            <a:r>
              <a:rPr lang="en-US" dirty="0" smtClean="0"/>
              <a:t>Low productivity levels has been identified as the main reason most countries in Latin America and the Caribbean  have lagged behind other countries in terms of growth rates</a:t>
            </a:r>
          </a:p>
          <a:p>
            <a:endParaRPr lang="en-US" dirty="0" smtClean="0"/>
          </a:p>
        </p:txBody>
      </p:sp>
      <p:graphicFrame>
        <p:nvGraphicFramePr>
          <p:cNvPr id="4" name="Table 3"/>
          <p:cNvGraphicFramePr>
            <a:graphicFrameLocks noGrp="1"/>
          </p:cNvGraphicFramePr>
          <p:nvPr/>
        </p:nvGraphicFramePr>
        <p:xfrm>
          <a:off x="2133601" y="2014854"/>
          <a:ext cx="5334002" cy="4081147"/>
        </p:xfrm>
        <a:graphic>
          <a:graphicData uri="http://schemas.openxmlformats.org/drawingml/2006/table">
            <a:tbl>
              <a:tblPr>
                <a:tableStyleId>{8A107856-5554-42FB-B03E-39F5DBC370BA}</a:tableStyleId>
              </a:tblPr>
              <a:tblGrid>
                <a:gridCol w="1183394"/>
                <a:gridCol w="1365753"/>
                <a:gridCol w="785696"/>
                <a:gridCol w="1213463"/>
                <a:gridCol w="785696"/>
              </a:tblGrid>
              <a:tr h="527782">
                <a:tc>
                  <a:txBody>
                    <a:bodyPr/>
                    <a:lstStyle/>
                    <a:p>
                      <a:pPr marL="0" marR="0">
                        <a:spcBef>
                          <a:spcPts val="0"/>
                        </a:spcBef>
                        <a:spcAft>
                          <a:spcPts val="0"/>
                        </a:spcAft>
                      </a:pPr>
                      <a:endParaRPr lang="en-US" sz="1200" dirty="0">
                        <a:latin typeface="Times New Roman"/>
                        <a:ea typeface="Calibri"/>
                        <a:cs typeface="Times New Roman"/>
                      </a:endParaRPr>
                    </a:p>
                  </a:txBody>
                  <a:tcPr marL="68580" marR="68580" marT="0" marB="0"/>
                </a:tc>
                <a:tc gridSpan="2">
                  <a:txBody>
                    <a:bodyPr/>
                    <a:lstStyle/>
                    <a:p>
                      <a:pPr marL="0" marR="0">
                        <a:spcBef>
                          <a:spcPts val="0"/>
                        </a:spcBef>
                        <a:spcAft>
                          <a:spcPts val="0"/>
                        </a:spcAft>
                      </a:pPr>
                      <a:r>
                        <a:rPr lang="en-US" sz="1200" dirty="0"/>
                        <a:t>OVERALL GCI </a:t>
                      </a:r>
                      <a:r>
                        <a:rPr lang="en-US" sz="1200" dirty="0" smtClean="0"/>
                        <a:t>INDEX</a:t>
                      </a:r>
                    </a:p>
                    <a:p>
                      <a:pPr marL="0" marR="0">
                        <a:spcBef>
                          <a:spcPts val="0"/>
                        </a:spcBef>
                        <a:spcAft>
                          <a:spcPts val="0"/>
                        </a:spcAft>
                      </a:pPr>
                      <a:r>
                        <a:rPr lang="en-US" sz="1200" dirty="0" smtClean="0"/>
                        <a:t> 2010-2011</a:t>
                      </a:r>
                      <a:endParaRPr lang="en-US" sz="1100" dirty="0">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200" dirty="0"/>
                        <a:t>Labour Market Efficiency</a:t>
                      </a:r>
                      <a:endParaRPr lang="en-US" sz="1100" dirty="0">
                        <a:latin typeface="Calibri"/>
                        <a:ea typeface="Calibri"/>
                        <a:cs typeface="Times New Roman"/>
                      </a:endParaRPr>
                    </a:p>
                  </a:txBody>
                  <a:tcPr marL="68580" marR="68580" marT="0" marB="0"/>
                </a:tc>
                <a:tc hMerge="1">
                  <a:txBody>
                    <a:bodyPr/>
                    <a:lstStyle/>
                    <a:p>
                      <a:endParaRPr lang="en-US"/>
                    </a:p>
                  </a:txBody>
                  <a:tcPr/>
                </a:tc>
              </a:tr>
              <a:tr h="914455">
                <a:tc>
                  <a:txBody>
                    <a:bodyPr/>
                    <a:lstStyle/>
                    <a:p>
                      <a:pPr marL="0" marR="0">
                        <a:spcBef>
                          <a:spcPts val="0"/>
                        </a:spcBef>
                        <a:spcAft>
                          <a:spcPts val="0"/>
                        </a:spcAft>
                      </a:pPr>
                      <a:r>
                        <a:rPr lang="en-US" sz="1200" dirty="0"/>
                        <a:t>Country</a:t>
                      </a:r>
                      <a:endParaRPr lang="en-US" sz="1100" dirty="0"/>
                    </a:p>
                    <a:p>
                      <a:pPr marL="0" marR="0">
                        <a:spcBef>
                          <a:spcPts val="0"/>
                        </a:spcBef>
                        <a:spcAft>
                          <a:spcPts val="0"/>
                        </a:spcAft>
                      </a:pPr>
                      <a:r>
                        <a:rPr lang="en-US" sz="1200" dirty="0"/>
                        <a:t>/Economy</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t>Rank (139 countries)</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t>Score</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t>Rank (139 countries)</a:t>
                      </a: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200" dirty="0"/>
                        <a:t>Score</a:t>
                      </a:r>
                      <a:endParaRPr lang="en-US" sz="1100" dirty="0">
                        <a:latin typeface="Calibri"/>
                        <a:ea typeface="Calibri"/>
                        <a:cs typeface="Times New Roman"/>
                      </a:endParaRPr>
                    </a:p>
                  </a:txBody>
                  <a:tcPr marL="68580" marR="68580" marT="0" marB="0"/>
                </a:tc>
              </a:tr>
              <a:tr h="263891">
                <a:tc>
                  <a:txBody>
                    <a:bodyPr/>
                    <a:lstStyle/>
                    <a:p>
                      <a:pPr marL="0" marR="0" algn="ctr">
                        <a:spcBef>
                          <a:spcPts val="0"/>
                        </a:spcBef>
                        <a:spcAft>
                          <a:spcPts val="0"/>
                        </a:spcAft>
                      </a:pPr>
                      <a:r>
                        <a:rPr lang="en-US" sz="1200" dirty="0"/>
                        <a:t>Singapore</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3</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5.5</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1</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5.9</a:t>
                      </a:r>
                      <a:endParaRPr lang="en-US" sz="1100" dirty="0">
                        <a:latin typeface="Calibri"/>
                        <a:ea typeface="Calibri"/>
                        <a:cs typeface="Times New Roman"/>
                      </a:endParaRPr>
                    </a:p>
                  </a:txBody>
                  <a:tcPr marL="68580" marR="68580" marT="0" marB="0"/>
                </a:tc>
              </a:tr>
              <a:tr h="263891">
                <a:tc>
                  <a:txBody>
                    <a:bodyPr/>
                    <a:lstStyle/>
                    <a:p>
                      <a:pPr marL="0" marR="0" algn="ctr">
                        <a:spcBef>
                          <a:spcPts val="0"/>
                        </a:spcBef>
                        <a:spcAft>
                          <a:spcPts val="0"/>
                        </a:spcAft>
                      </a:pPr>
                      <a:r>
                        <a:rPr lang="en-US" sz="1200" dirty="0"/>
                        <a:t>Sweden</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2</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5.6</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18</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4.9</a:t>
                      </a:r>
                      <a:endParaRPr lang="en-US" sz="1100" dirty="0">
                        <a:latin typeface="Calibri"/>
                        <a:ea typeface="Calibri"/>
                        <a:cs typeface="Times New Roman"/>
                      </a:endParaRPr>
                    </a:p>
                  </a:txBody>
                  <a:tcPr marL="68580" marR="68580" marT="0" marB="0"/>
                </a:tc>
              </a:tr>
              <a:tr h="263891">
                <a:tc>
                  <a:txBody>
                    <a:bodyPr/>
                    <a:lstStyle/>
                    <a:p>
                      <a:pPr marL="0" marR="0" algn="ctr">
                        <a:spcBef>
                          <a:spcPts val="0"/>
                        </a:spcBef>
                        <a:spcAft>
                          <a:spcPts val="0"/>
                        </a:spcAft>
                      </a:pPr>
                      <a:r>
                        <a:rPr lang="en-US" sz="1200" dirty="0"/>
                        <a:t>Malaysia</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26</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4.9</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35 </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4.7</a:t>
                      </a:r>
                      <a:endParaRPr lang="en-US" sz="1100" dirty="0">
                        <a:latin typeface="Calibri"/>
                        <a:ea typeface="Calibri"/>
                        <a:cs typeface="Times New Roman"/>
                      </a:endParaRPr>
                    </a:p>
                  </a:txBody>
                  <a:tcPr marL="68580" marR="68580" marT="0" marB="0"/>
                </a:tc>
              </a:tr>
              <a:tr h="791673">
                <a:tc>
                  <a:txBody>
                    <a:bodyPr/>
                    <a:lstStyle/>
                    <a:p>
                      <a:pPr marL="0" marR="0" algn="ctr">
                        <a:spcBef>
                          <a:spcPts val="0"/>
                        </a:spcBef>
                        <a:spcAft>
                          <a:spcPts val="0"/>
                        </a:spcAft>
                      </a:pPr>
                      <a:r>
                        <a:rPr lang="en-US" sz="1200" dirty="0"/>
                        <a:t>Trinidad and Tobago</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84</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3.97</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82</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4.3</a:t>
                      </a:r>
                      <a:endParaRPr lang="en-US" sz="1100" dirty="0">
                        <a:latin typeface="Calibri"/>
                        <a:ea typeface="Calibri"/>
                        <a:cs typeface="Times New Roman"/>
                      </a:endParaRPr>
                    </a:p>
                  </a:txBody>
                  <a:tcPr marL="68580" marR="68580" marT="0" marB="0"/>
                </a:tc>
              </a:tr>
              <a:tr h="263891">
                <a:tc>
                  <a:txBody>
                    <a:bodyPr/>
                    <a:lstStyle/>
                    <a:p>
                      <a:pPr marL="0" marR="0" algn="ctr">
                        <a:spcBef>
                          <a:spcPts val="0"/>
                        </a:spcBef>
                        <a:spcAft>
                          <a:spcPts val="0"/>
                        </a:spcAft>
                      </a:pPr>
                      <a:r>
                        <a:rPr lang="en-US" sz="1200" dirty="0"/>
                        <a:t>Jamaica</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95</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3.9</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83</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4.2</a:t>
                      </a:r>
                      <a:endParaRPr lang="en-US" sz="1100" dirty="0">
                        <a:latin typeface="Calibri"/>
                        <a:ea typeface="Calibri"/>
                        <a:cs typeface="Times New Roman"/>
                      </a:endParaRPr>
                    </a:p>
                  </a:txBody>
                  <a:tcPr marL="68580" marR="68580" marT="0" marB="0"/>
                </a:tc>
              </a:tr>
              <a:tr h="263891">
                <a:tc>
                  <a:txBody>
                    <a:bodyPr/>
                    <a:lstStyle/>
                    <a:p>
                      <a:pPr marL="0" marR="0" algn="ctr">
                        <a:spcBef>
                          <a:spcPts val="0"/>
                        </a:spcBef>
                        <a:spcAft>
                          <a:spcPts val="0"/>
                        </a:spcAft>
                      </a:pPr>
                      <a:r>
                        <a:rPr lang="en-US" sz="1200" dirty="0"/>
                        <a:t>Barbados</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43</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4.5</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49</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4.6</a:t>
                      </a:r>
                      <a:endParaRPr lang="en-US" sz="1100" dirty="0">
                        <a:latin typeface="Calibri"/>
                        <a:ea typeface="Calibri"/>
                        <a:cs typeface="Times New Roman"/>
                      </a:endParaRPr>
                    </a:p>
                  </a:txBody>
                  <a:tcPr marL="68580" marR="68580" marT="0" marB="0"/>
                </a:tc>
              </a:tr>
              <a:tr h="527782">
                <a:tc>
                  <a:txBody>
                    <a:bodyPr/>
                    <a:lstStyle/>
                    <a:p>
                      <a:pPr marL="0" marR="0" algn="ctr">
                        <a:spcBef>
                          <a:spcPts val="0"/>
                        </a:spcBef>
                        <a:spcAft>
                          <a:spcPts val="0"/>
                        </a:spcAft>
                      </a:pPr>
                      <a:r>
                        <a:rPr lang="en-US" sz="1200" dirty="0"/>
                        <a:t>Costa Rica</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56</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4.3</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45</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dirty="0"/>
                        <a:t>4.6</a:t>
                      </a:r>
                      <a:endParaRPr lang="en-US" sz="1100" dirty="0">
                        <a:latin typeface="Calibri"/>
                        <a:ea typeface="Calibri"/>
                        <a:cs typeface="Times New Roman"/>
                      </a:endParaRPr>
                    </a:p>
                  </a:txBody>
                  <a:tcPr marL="68580" marR="68580" marT="0" marB="0"/>
                </a:tc>
              </a:tr>
            </a:tbl>
          </a:graphicData>
        </a:graphic>
      </p:graphicFrame>
      <p:sp>
        <p:nvSpPr>
          <p:cNvPr id="6" name="TextBox 5"/>
          <p:cNvSpPr txBox="1"/>
          <p:nvPr/>
        </p:nvSpPr>
        <p:spPr>
          <a:xfrm>
            <a:off x="2133600" y="6248400"/>
            <a:ext cx="5638800" cy="261610"/>
          </a:xfrm>
          <a:prstGeom prst="rect">
            <a:avLst/>
          </a:prstGeom>
          <a:noFill/>
        </p:spPr>
        <p:txBody>
          <a:bodyPr wrap="square" rtlCol="0">
            <a:spAutoFit/>
          </a:bodyPr>
          <a:lstStyle/>
          <a:p>
            <a:r>
              <a:rPr lang="en-US" sz="1100" dirty="0" smtClean="0"/>
              <a:t>Source: World Economic Forum: Global Competitiveness Report </a:t>
            </a:r>
            <a:endParaRPr lang="en-US" sz="1100" dirty="0"/>
          </a:p>
        </p:txBody>
      </p:sp>
    </p:spTree>
    <p:extLst>
      <p:ext uri="{BB962C8B-B14F-4D97-AF65-F5344CB8AC3E}">
        <p14:creationId xmlns:p14="http://schemas.microsoft.com/office/powerpoint/2010/main" xmlns="" val="3035661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Raising productivity Levels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7" name="TextBox 6"/>
          <p:cNvSpPr txBox="1"/>
          <p:nvPr/>
        </p:nvSpPr>
        <p:spPr>
          <a:xfrm>
            <a:off x="1752600" y="1752600"/>
            <a:ext cx="6324600" cy="3416320"/>
          </a:xfrm>
          <a:prstGeom prst="rect">
            <a:avLst/>
          </a:prstGeom>
          <a:noFill/>
        </p:spPr>
        <p:txBody>
          <a:bodyPr wrap="square" rtlCol="0">
            <a:spAutoFit/>
          </a:bodyPr>
          <a:lstStyle/>
          <a:p>
            <a:r>
              <a:rPr lang="en-US" u="sng" dirty="0" smtClean="0">
                <a:solidFill>
                  <a:srgbClr val="C89800"/>
                </a:solidFill>
              </a:rPr>
              <a:t>Key Initiative:</a:t>
            </a:r>
          </a:p>
          <a:p>
            <a:endParaRPr lang="en-US" u="sng" dirty="0" smtClean="0">
              <a:solidFill>
                <a:srgbClr val="C89800"/>
              </a:solidFill>
            </a:endParaRPr>
          </a:p>
          <a:p>
            <a:pPr algn="just">
              <a:buFont typeface="Arial" pitchFamily="34" charset="0"/>
              <a:buChar char="•"/>
              <a:tabLst>
                <a:tab pos="457200" algn="l"/>
              </a:tabLst>
            </a:pPr>
            <a:r>
              <a:rPr lang="en-US" dirty="0" smtClean="0"/>
              <a:t> 	</a:t>
            </a:r>
            <a:r>
              <a:rPr lang="en-TT" dirty="0" smtClean="0"/>
              <a:t>The National Productivity Council is to be reconstituted 	shortly.  The Council has a mandate to promote and 	develop greater productivity and quality awareness in 	Trinidad and Tobago</a:t>
            </a:r>
          </a:p>
          <a:p>
            <a:pPr>
              <a:tabLst>
                <a:tab pos="457200" algn="l"/>
              </a:tabLst>
            </a:pPr>
            <a:endParaRPr lang="en-TT" dirty="0" smtClean="0"/>
          </a:p>
          <a:p>
            <a:pPr algn="just">
              <a:tabLst>
                <a:tab pos="457200" algn="l"/>
              </a:tabLst>
            </a:pPr>
            <a:r>
              <a:rPr lang="en-TT" dirty="0" smtClean="0"/>
              <a:t>	The NPC will advise Government on the formulation of 	policies and strategies on all aspects of productivity, 	quality 	and competitiveness; and identify constraints to 	improvements  in productivity, quality and 	competitiveness 	and propose corrective action</a:t>
            </a:r>
            <a:endParaRPr lang="en-US" dirty="0" smtClean="0"/>
          </a:p>
        </p:txBody>
      </p:sp>
    </p:spTree>
    <p:extLst>
      <p:ext uri="{BB962C8B-B14F-4D97-AF65-F5344CB8AC3E}">
        <p14:creationId xmlns:p14="http://schemas.microsoft.com/office/powerpoint/2010/main" xmlns="" val="3035661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3200" b="1" cap="small" dirty="0" smtClean="0">
                <a:latin typeface="Perpetua Titling MT" pitchFamily="18" charset="0"/>
              </a:rPr>
              <a:t>competitiveness is an imperative</a:t>
            </a:r>
            <a:endParaRPr lang="en-US" sz="3200" b="1" dirty="0">
              <a:latin typeface="Perpetua Titling MT" pitchFamily="18" charset="0"/>
            </a:endParaRPr>
          </a:p>
        </p:txBody>
      </p:sp>
      <p:sp>
        <p:nvSpPr>
          <p:cNvPr id="3" name="Content Placeholder 2"/>
          <p:cNvSpPr>
            <a:spLocks noGrp="1"/>
          </p:cNvSpPr>
          <p:nvPr>
            <p:ph idx="1"/>
          </p:nvPr>
        </p:nvSpPr>
        <p:spPr>
          <a:xfrm>
            <a:off x="1600200" y="1066800"/>
            <a:ext cx="6477000" cy="5029200"/>
          </a:xfrm>
        </p:spPr>
        <p:txBody>
          <a:bodyPr>
            <a:normAutofit fontScale="92500" lnSpcReduction="20000"/>
          </a:bodyPr>
          <a:lstStyle/>
          <a:p>
            <a:pPr algn="just"/>
            <a:r>
              <a:rPr lang="en-US" dirty="0" smtClean="0"/>
              <a:t>To  improve the quality of life and the standard of living of our citizens, we have to become an active player in the (non-energy) global economy</a:t>
            </a:r>
          </a:p>
          <a:p>
            <a:pPr>
              <a:buNone/>
            </a:pPr>
            <a:endParaRPr lang="en-US" dirty="0"/>
          </a:p>
          <a:p>
            <a:pPr algn="just"/>
            <a:r>
              <a:rPr lang="en-US" dirty="0" smtClean="0"/>
              <a:t>Global thinking must be the basis on which we act locally</a:t>
            </a:r>
          </a:p>
          <a:p>
            <a:pPr>
              <a:buNone/>
            </a:pPr>
            <a:endParaRPr lang="en-US" dirty="0"/>
          </a:p>
          <a:p>
            <a:pPr algn="just"/>
            <a:r>
              <a:rPr lang="en-US" dirty="0" smtClean="0"/>
              <a:t>Countries worldwide and particularly regions within the large countries (Shanghai, Bangalore) are rapidly expanding their capabilities  to engage in value added activities and compete in the global market place</a:t>
            </a:r>
          </a:p>
          <a:p>
            <a:endParaRPr lang="en-US" dirty="0" smtClean="0"/>
          </a:p>
          <a:p>
            <a:pPr algn="just"/>
            <a:r>
              <a:rPr lang="en-US" dirty="0" smtClean="0"/>
              <a:t>Competitive businesses are those which are able to sustain high levels of productivity which has positive consequences for economic and social prosperity</a:t>
            </a:r>
          </a:p>
          <a:p>
            <a:endParaRPr lang="en-US" dirty="0"/>
          </a:p>
          <a:p>
            <a:endParaRPr lang="en-US" dirty="0"/>
          </a:p>
        </p:txBody>
      </p:sp>
    </p:spTree>
    <p:extLst>
      <p:ext uri="{BB962C8B-B14F-4D97-AF65-F5344CB8AC3E}">
        <p14:creationId xmlns:p14="http://schemas.microsoft.com/office/powerpoint/2010/main" xmlns="" val="3949475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Support for Entrepreneurs and Building the Capacity of MSMEs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3" name="Content Placeholder 2"/>
          <p:cNvSpPr txBox="1">
            <a:spLocks/>
          </p:cNvSpPr>
          <p:nvPr/>
        </p:nvSpPr>
        <p:spPr>
          <a:xfrm>
            <a:off x="1447800" y="1676400"/>
            <a:ext cx="6477000" cy="4525963"/>
          </a:xfrm>
          <a:prstGeom prst="rect">
            <a:avLst/>
          </a:prstGeom>
        </p:spPr>
        <p:txBody>
          <a:bodyPr>
            <a:norm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4" name="Rectangle 3"/>
          <p:cNvSpPr/>
          <p:nvPr/>
        </p:nvSpPr>
        <p:spPr>
          <a:xfrm>
            <a:off x="1371600" y="2689860"/>
            <a:ext cx="6553200" cy="3939540"/>
          </a:xfrm>
          <a:prstGeom prst="rect">
            <a:avLst/>
          </a:prstGeom>
          <a:solidFill>
            <a:schemeClr val="accent2">
              <a:lumMod val="40000"/>
              <a:lumOff val="60000"/>
            </a:schemeClr>
          </a:solidFill>
        </p:spPr>
        <p:txBody>
          <a:bodyPr wrap="square">
            <a:spAutoFit/>
          </a:bodyPr>
          <a:lstStyle/>
          <a:p>
            <a:r>
              <a:rPr lang="en-US" dirty="0" smtClean="0"/>
              <a:t>In the Western Hemisphere, </a:t>
            </a:r>
            <a:r>
              <a:rPr lang="en-US" dirty="0"/>
              <a:t>there are </a:t>
            </a:r>
            <a:r>
              <a:rPr lang="en-US" dirty="0" smtClean="0"/>
              <a:t>an estimated 200 </a:t>
            </a:r>
            <a:r>
              <a:rPr lang="en-US" dirty="0"/>
              <a:t>million business units</a:t>
            </a:r>
            <a:r>
              <a:rPr lang="en-US" dirty="0">
                <a:solidFill>
                  <a:srgbClr val="E2AC00"/>
                </a:solidFill>
              </a:rPr>
              <a:t>, </a:t>
            </a:r>
            <a:r>
              <a:rPr lang="en-US" u="sng" dirty="0">
                <a:solidFill>
                  <a:srgbClr val="C89800"/>
                </a:solidFill>
              </a:rPr>
              <a:t>120 million of which are micro, small and medium enterprises (MSMEs</a:t>
            </a:r>
            <a:r>
              <a:rPr lang="en-US" u="sng" dirty="0" smtClean="0">
                <a:solidFill>
                  <a:srgbClr val="C89800"/>
                </a:solidFill>
              </a:rPr>
              <a:t>)</a:t>
            </a:r>
            <a:r>
              <a:rPr lang="en-US" dirty="0" smtClean="0">
                <a:solidFill>
                  <a:srgbClr val="C89800"/>
                </a:solidFill>
              </a:rPr>
              <a:t>.</a:t>
            </a:r>
          </a:p>
          <a:p>
            <a:endParaRPr lang="en-US" dirty="0"/>
          </a:p>
          <a:p>
            <a:r>
              <a:rPr lang="en-US" dirty="0" smtClean="0"/>
              <a:t>Of </a:t>
            </a:r>
            <a:r>
              <a:rPr lang="en-US" dirty="0"/>
              <a:t>these MSMEs, which </a:t>
            </a:r>
            <a:r>
              <a:rPr lang="en-US" u="sng" dirty="0">
                <a:solidFill>
                  <a:srgbClr val="C89800"/>
                </a:solidFill>
              </a:rPr>
              <a:t>generate between 50 and 70 percent of jobs</a:t>
            </a:r>
            <a:r>
              <a:rPr lang="en-US" u="sng" dirty="0">
                <a:solidFill>
                  <a:srgbClr val="E2AC00"/>
                </a:solidFill>
              </a:rPr>
              <a:t> </a:t>
            </a:r>
            <a:r>
              <a:rPr lang="en-US" dirty="0"/>
              <a:t>in the region</a:t>
            </a:r>
            <a:r>
              <a:rPr lang="en-US" u="sng" dirty="0">
                <a:solidFill>
                  <a:srgbClr val="E2AC00"/>
                </a:solidFill>
              </a:rPr>
              <a:t>, </a:t>
            </a:r>
            <a:r>
              <a:rPr lang="en-US" u="sng" dirty="0">
                <a:solidFill>
                  <a:srgbClr val="C89800"/>
                </a:solidFill>
              </a:rPr>
              <a:t>more than a third are headed by women, while about 25 percent are created by entrepreneurs under 35 years of age</a:t>
            </a:r>
            <a:r>
              <a:rPr lang="en-US" dirty="0">
                <a:solidFill>
                  <a:srgbClr val="C89800"/>
                </a:solidFill>
              </a:rPr>
              <a:t>. </a:t>
            </a:r>
            <a:endParaRPr lang="en-US" dirty="0" smtClean="0">
              <a:solidFill>
                <a:srgbClr val="C89800"/>
              </a:solidFill>
            </a:endParaRPr>
          </a:p>
          <a:p>
            <a:endParaRPr lang="en-US" dirty="0"/>
          </a:p>
          <a:p>
            <a:r>
              <a:rPr lang="en-US" dirty="0" smtClean="0"/>
              <a:t>With </a:t>
            </a:r>
            <a:r>
              <a:rPr lang="en-US" dirty="0"/>
              <a:t>an </a:t>
            </a:r>
            <a:r>
              <a:rPr lang="en-US" u="sng" dirty="0">
                <a:solidFill>
                  <a:srgbClr val="C89800"/>
                </a:solidFill>
              </a:rPr>
              <a:t>average life of only 14 </a:t>
            </a:r>
            <a:r>
              <a:rPr lang="en-US" u="sng" dirty="0" smtClean="0">
                <a:solidFill>
                  <a:srgbClr val="C89800"/>
                </a:solidFill>
              </a:rPr>
              <a:t>months</a:t>
            </a:r>
            <a:r>
              <a:rPr lang="en-US" u="sng" dirty="0" smtClean="0">
                <a:solidFill>
                  <a:srgbClr val="E2AC00"/>
                </a:solidFill>
              </a:rPr>
              <a:t>,  </a:t>
            </a:r>
            <a:r>
              <a:rPr lang="en-US" dirty="0" smtClean="0"/>
              <a:t>most </a:t>
            </a:r>
            <a:r>
              <a:rPr lang="en-US" dirty="0"/>
              <a:t>of them </a:t>
            </a:r>
            <a:r>
              <a:rPr lang="en-US" dirty="0" smtClean="0"/>
              <a:t>operate </a:t>
            </a:r>
            <a:r>
              <a:rPr lang="en-US" dirty="0"/>
              <a:t>in the informal </a:t>
            </a:r>
            <a:r>
              <a:rPr lang="en-US" dirty="0" smtClean="0"/>
              <a:t>sector.  In LAC, they generate </a:t>
            </a:r>
            <a:r>
              <a:rPr lang="en-US" u="sng" dirty="0">
                <a:solidFill>
                  <a:srgbClr val="C89800"/>
                </a:solidFill>
              </a:rPr>
              <a:t>less than 5 percent of exports of goods and services and only one third </a:t>
            </a:r>
            <a:r>
              <a:rPr lang="en-US" u="sng" dirty="0" smtClean="0">
                <a:solidFill>
                  <a:srgbClr val="C89800"/>
                </a:solidFill>
              </a:rPr>
              <a:t>have </a:t>
            </a:r>
            <a:r>
              <a:rPr lang="en-US" u="sng" dirty="0">
                <a:solidFill>
                  <a:srgbClr val="C89800"/>
                </a:solidFill>
              </a:rPr>
              <a:t>the capacity to engage in international trade of goods and services</a:t>
            </a:r>
            <a:r>
              <a:rPr lang="en-US" dirty="0" smtClean="0">
                <a:solidFill>
                  <a:srgbClr val="C89800"/>
                </a:solidFill>
              </a:rPr>
              <a:t>.</a:t>
            </a:r>
            <a:endParaRPr lang="en-US" sz="2000" dirty="0" smtClean="0">
              <a:solidFill>
                <a:srgbClr val="C89800"/>
              </a:solidFill>
            </a:endParaRPr>
          </a:p>
          <a:p>
            <a:endParaRPr lang="en-US" sz="2000" dirty="0"/>
          </a:p>
          <a:p>
            <a:r>
              <a:rPr lang="en-US" sz="1400" dirty="0"/>
              <a:t>Source: OAS</a:t>
            </a:r>
          </a:p>
        </p:txBody>
      </p:sp>
      <p:sp>
        <p:nvSpPr>
          <p:cNvPr id="5" name="Rectangle 4"/>
          <p:cNvSpPr/>
          <p:nvPr/>
        </p:nvSpPr>
        <p:spPr>
          <a:xfrm>
            <a:off x="1295400" y="1515070"/>
            <a:ext cx="6858000" cy="923330"/>
          </a:xfrm>
          <a:prstGeom prst="rect">
            <a:avLst/>
          </a:prstGeom>
        </p:spPr>
        <p:txBody>
          <a:bodyPr wrap="square">
            <a:spAutoFit/>
          </a:bodyPr>
          <a:lstStyle/>
          <a:p>
            <a:pPr marL="285750" indent="-285750" algn="just">
              <a:buFont typeface="Arial" pitchFamily="34" charset="0"/>
              <a:buChar char="•"/>
            </a:pPr>
            <a:r>
              <a:rPr lang="en-US" dirty="0" smtClean="0"/>
              <a:t>Innovation and entrepreneurship are now considered the new engines of job creation, productivity, competitiveness and  economic and social prosperity </a:t>
            </a:r>
          </a:p>
        </p:txBody>
      </p:sp>
    </p:spTree>
    <p:extLst>
      <p:ext uri="{BB962C8B-B14F-4D97-AF65-F5344CB8AC3E}">
        <p14:creationId xmlns:p14="http://schemas.microsoft.com/office/powerpoint/2010/main" xmlns="" val="1012186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Support for Entrepreneurs and Building the Capacity of MSMEs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3" name="Content Placeholder 2"/>
          <p:cNvSpPr txBox="1">
            <a:spLocks/>
          </p:cNvSpPr>
          <p:nvPr/>
        </p:nvSpPr>
        <p:spPr>
          <a:xfrm>
            <a:off x="1447800" y="1676400"/>
            <a:ext cx="6477000" cy="4525963"/>
          </a:xfrm>
          <a:prstGeom prst="rect">
            <a:avLst/>
          </a:prstGeom>
        </p:spPr>
        <p:txBody>
          <a:bodyPr>
            <a:norm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8" name="Rectangle 7"/>
          <p:cNvSpPr/>
          <p:nvPr/>
        </p:nvSpPr>
        <p:spPr>
          <a:xfrm>
            <a:off x="1143000" y="1981200"/>
            <a:ext cx="7162800" cy="3139321"/>
          </a:xfrm>
          <a:prstGeom prst="rect">
            <a:avLst/>
          </a:prstGeom>
        </p:spPr>
        <p:txBody>
          <a:bodyPr wrap="square">
            <a:spAutoFit/>
          </a:bodyPr>
          <a:lstStyle/>
          <a:p>
            <a:r>
              <a:rPr lang="en-US" u="sng" dirty="0" smtClean="0">
                <a:solidFill>
                  <a:srgbClr val="C89800"/>
                </a:solidFill>
              </a:rPr>
              <a:t>Key Initiatives:</a:t>
            </a:r>
          </a:p>
          <a:p>
            <a:endParaRPr lang="en-US" u="sng" dirty="0" smtClean="0">
              <a:solidFill>
                <a:srgbClr val="C89800"/>
              </a:solidFill>
            </a:endParaRPr>
          </a:p>
          <a:p>
            <a:pPr algn="just">
              <a:buFont typeface="Arial" pitchFamily="34" charset="0"/>
              <a:buChar char="•"/>
              <a:tabLst>
                <a:tab pos="457200" algn="l"/>
              </a:tabLst>
            </a:pPr>
            <a:r>
              <a:rPr lang="en-US" dirty="0" smtClean="0"/>
              <a:t> 	Formulation of the Business Incubation Policy for Enterprise 	Development to accelerate the development of new micro and small 	entrepreneurial and innovative businesses, and improve their viability 	and competitiveness. The Policy will be implemented through a 	Business Incubation Programme</a:t>
            </a:r>
          </a:p>
          <a:p>
            <a:pPr>
              <a:buFont typeface="Arial" pitchFamily="34" charset="0"/>
              <a:buChar char="•"/>
              <a:tabLst>
                <a:tab pos="457200" algn="l"/>
              </a:tabLst>
            </a:pPr>
            <a:endParaRPr lang="en-US" dirty="0" smtClean="0"/>
          </a:p>
          <a:p>
            <a:pPr algn="just">
              <a:buFont typeface="Arial" pitchFamily="34" charset="0"/>
              <a:buChar char="•"/>
              <a:tabLst>
                <a:tab pos="457200" algn="l"/>
              </a:tabLst>
            </a:pPr>
            <a:r>
              <a:rPr lang="en-US" dirty="0" smtClean="0"/>
              <a:t>  	Revision of the MSE Policy for Trinidad and Tobago and the 	accompanying legislation. The Policy is expected to be completed and 	commence implementation  in 2011/12</a:t>
            </a:r>
          </a:p>
        </p:txBody>
      </p:sp>
    </p:spTree>
    <p:extLst>
      <p:ext uri="{BB962C8B-B14F-4D97-AF65-F5344CB8AC3E}">
        <p14:creationId xmlns:p14="http://schemas.microsoft.com/office/powerpoint/2010/main" xmlns="" val="1012186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Prudent Economic Management and implementation of a viable diversification strategy</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1143000" y="1524000"/>
            <a:ext cx="7162800" cy="4524315"/>
          </a:xfrm>
          <a:prstGeom prst="rect">
            <a:avLst/>
          </a:prstGeom>
          <a:noFill/>
        </p:spPr>
        <p:txBody>
          <a:bodyPr wrap="square" rtlCol="0">
            <a:spAutoFit/>
          </a:bodyPr>
          <a:lstStyle/>
          <a:p>
            <a:pPr algn="just">
              <a:buFont typeface="Arial" pitchFamily="34" charset="0"/>
              <a:buChar char="•"/>
              <a:tabLst>
                <a:tab pos="457200" algn="l"/>
              </a:tabLst>
            </a:pPr>
            <a:r>
              <a:rPr lang="en-US" dirty="0" smtClean="0"/>
              <a:t> 	Prudent macroeconomic management that ensures inflation and 	exchange rate stability and the maintenance of sound public finances 	contribute to stable domestic conditions which raises investor 	confidence and enhances the prospects for increased investment, 	both domestic and foreign</a:t>
            </a:r>
          </a:p>
          <a:p>
            <a:pPr>
              <a:buFont typeface="Arial" pitchFamily="34" charset="0"/>
              <a:buChar char="•"/>
              <a:tabLst>
                <a:tab pos="457200" algn="l"/>
              </a:tabLst>
            </a:pPr>
            <a:endParaRPr lang="en-US" dirty="0" smtClean="0"/>
          </a:p>
          <a:p>
            <a:pPr algn="just">
              <a:buFont typeface="Arial" pitchFamily="34" charset="0"/>
              <a:buChar char="•"/>
              <a:tabLst>
                <a:tab pos="457200" algn="l"/>
              </a:tabLst>
            </a:pPr>
            <a:r>
              <a:rPr lang="en-US" dirty="0" smtClean="0"/>
              <a:t> 	Economic policy must also promote greater integration in the global 	economy.  A more global orientation will expand opportunities for 	more FDI (in terms of both capital and expertise), new exports and for 	the absorption of foreign technological advances</a:t>
            </a:r>
          </a:p>
          <a:p>
            <a:pPr>
              <a:tabLst>
                <a:tab pos="457200" algn="l"/>
              </a:tabLst>
            </a:pPr>
            <a:endParaRPr lang="en-US" dirty="0" smtClean="0"/>
          </a:p>
          <a:p>
            <a:pPr algn="just">
              <a:buFont typeface="Arial" pitchFamily="34" charset="0"/>
              <a:buChar char="•"/>
              <a:tabLst>
                <a:tab pos="457200" algn="l"/>
              </a:tabLst>
            </a:pPr>
            <a:r>
              <a:rPr lang="en-US" dirty="0" smtClean="0"/>
              <a:t> 	Beyond the issue of making existing industries, systems and clusters 	competitive, we must find new sources of growth and new ways of 	generating wealth.  A viable diversification strategy must target new 	investments in industries higher up the knowledge and technology 	value chain and high export diversification, in particular</a:t>
            </a:r>
            <a:endParaRPr lang="en-US" dirty="0"/>
          </a:p>
        </p:txBody>
      </p:sp>
    </p:spTree>
    <p:extLst>
      <p:ext uri="{BB962C8B-B14F-4D97-AF65-F5344CB8AC3E}">
        <p14:creationId xmlns:p14="http://schemas.microsoft.com/office/powerpoint/2010/main" xmlns="" val="1955590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Prudent Economic Management and implementation of a viable diversification strategy</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6" name="Rectangle 5"/>
          <p:cNvSpPr/>
          <p:nvPr/>
        </p:nvSpPr>
        <p:spPr>
          <a:xfrm>
            <a:off x="914400" y="685800"/>
            <a:ext cx="7924800" cy="5486400"/>
          </a:xfrm>
          <a:prstGeom prst="rect">
            <a:avLst/>
          </a:prstGeom>
        </p:spPr>
        <p:txBody>
          <a:bodyPr wrap="square">
            <a:spAutoFit/>
          </a:bodyPr>
          <a:lstStyle/>
          <a:p>
            <a:pPr>
              <a:tabLst>
                <a:tab pos="457200" algn="l"/>
              </a:tabLst>
            </a:pPr>
            <a:r>
              <a:rPr lang="en-US" dirty="0" smtClean="0"/>
              <a:t>	</a:t>
            </a:r>
          </a:p>
          <a:p>
            <a:pPr>
              <a:tabLst>
                <a:tab pos="457200" algn="l"/>
              </a:tabLst>
            </a:pPr>
            <a:endParaRPr lang="en-US" dirty="0" smtClean="0"/>
          </a:p>
          <a:p>
            <a:pPr>
              <a:tabLst>
                <a:tab pos="457200" algn="l"/>
              </a:tabLst>
            </a:pPr>
            <a:r>
              <a:rPr lang="en-US" u="sng" dirty="0" smtClean="0">
                <a:solidFill>
                  <a:srgbClr val="C89800"/>
                </a:solidFill>
              </a:rPr>
              <a:t>Key Initiatives:</a:t>
            </a:r>
          </a:p>
          <a:p>
            <a:pPr>
              <a:tabLst>
                <a:tab pos="457200" algn="l"/>
              </a:tabLst>
            </a:pPr>
            <a:endParaRPr lang="en-US" dirty="0" smtClean="0"/>
          </a:p>
          <a:p>
            <a:pPr>
              <a:tabLst>
                <a:tab pos="457200" algn="l"/>
              </a:tabLst>
            </a:pPr>
            <a:r>
              <a:rPr lang="en-US" sz="1600" dirty="0" smtClean="0"/>
              <a:t>Establishment of:</a:t>
            </a:r>
          </a:p>
          <a:p>
            <a:pPr>
              <a:tabLst>
                <a:tab pos="457200" algn="l"/>
              </a:tabLst>
            </a:pPr>
            <a:endParaRPr lang="en-US" sz="1600" dirty="0" smtClean="0"/>
          </a:p>
          <a:p>
            <a:pPr algn="just">
              <a:tabLst>
                <a:tab pos="457200" algn="l"/>
              </a:tabLst>
            </a:pPr>
            <a:r>
              <a:rPr lang="en-US" sz="1600" dirty="0" smtClean="0"/>
              <a:t>	-	The </a:t>
            </a:r>
            <a:r>
              <a:rPr lang="en-US" sz="1600" u="sng" dirty="0" smtClean="0"/>
              <a:t>Ministerial Council for Economic Development</a:t>
            </a:r>
            <a:r>
              <a:rPr lang="en-US" sz="1600" dirty="0" smtClean="0"/>
              <a:t>, chaired by the 		Prime Minister which will oversee the economic development process</a:t>
            </a:r>
          </a:p>
          <a:p>
            <a:pPr algn="just"/>
            <a:endParaRPr lang="en-US" sz="1600" dirty="0" smtClean="0"/>
          </a:p>
          <a:p>
            <a:pPr algn="just">
              <a:tabLst>
                <a:tab pos="457200" algn="l"/>
              </a:tabLst>
            </a:pPr>
            <a:r>
              <a:rPr lang="en-US" sz="1600" dirty="0" smtClean="0"/>
              <a:t>	-	The </a:t>
            </a:r>
            <a:r>
              <a:rPr lang="en-US" sz="1600" u="sng" dirty="0" smtClean="0"/>
              <a:t>Economic Development Board </a:t>
            </a:r>
            <a:r>
              <a:rPr lang="en-US" sz="1600" dirty="0" smtClean="0"/>
              <a:t>which has an advisory and implementation role 		in the strategic management of the economy.   The core mandate of the EDB is to 		develop and implement a  holistic and competitive innovation policy that will 			advance  diversification efforts  </a:t>
            </a:r>
          </a:p>
          <a:p>
            <a:pPr algn="just">
              <a:tabLst>
                <a:tab pos="457200" algn="l"/>
              </a:tabLst>
            </a:pPr>
            <a:endParaRPr lang="en-US" sz="1600" dirty="0" smtClean="0"/>
          </a:p>
          <a:p>
            <a:pPr algn="just">
              <a:tabLst>
                <a:tab pos="457200" algn="l"/>
              </a:tabLst>
            </a:pPr>
            <a:r>
              <a:rPr lang="en-US" sz="1600" dirty="0" smtClean="0"/>
              <a:t>	-	The </a:t>
            </a:r>
            <a:r>
              <a:rPr lang="en-US" sz="1600" u="sng" dirty="0" smtClean="0"/>
              <a:t>Council for Innovation and Competitiveness </a:t>
            </a:r>
            <a:r>
              <a:rPr lang="en-US" sz="1600" dirty="0" smtClean="0"/>
              <a:t> which has a mandate to 			improve Trinidad and Tobago’s competitiveness by  identifying ways in 			which our global image as captured by global  indices can be improved  </a:t>
            </a:r>
          </a:p>
          <a:p>
            <a:pPr algn="just">
              <a:tabLst>
                <a:tab pos="457200" algn="l"/>
              </a:tabLst>
            </a:pPr>
            <a:endParaRPr lang="en-US" sz="1600" dirty="0" smtClean="0"/>
          </a:p>
          <a:p>
            <a:pPr algn="just">
              <a:tabLst>
                <a:tab pos="457200" algn="l"/>
              </a:tabLst>
            </a:pPr>
            <a:r>
              <a:rPr lang="en-US" sz="1600" dirty="0" smtClean="0"/>
              <a:t>	-	The </a:t>
            </a:r>
            <a:r>
              <a:rPr lang="en-US" sz="1600" u="sng" dirty="0" smtClean="0"/>
              <a:t>International Business Centre </a:t>
            </a:r>
            <a:r>
              <a:rPr lang="en-US" sz="1600" dirty="0" smtClean="0"/>
              <a:t>which is a key part of the strategy for 			building a competitive business environment.  The IBC will work with Eteck 			and TDC </a:t>
            </a:r>
            <a:endParaRPr lang="en-US" sz="1600" dirty="0"/>
          </a:p>
        </p:txBody>
      </p:sp>
    </p:spTree>
    <p:extLst>
      <p:ext uri="{BB962C8B-B14F-4D97-AF65-F5344CB8AC3E}">
        <p14:creationId xmlns:p14="http://schemas.microsoft.com/office/powerpoint/2010/main" xmlns="" val="1955590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74638"/>
            <a:ext cx="86868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1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Strengthening</a:t>
            </a:r>
            <a:r>
              <a:rPr kumimoji="0" lang="en-US" sz="31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the institutional and R</a:t>
            </a:r>
            <a:r>
              <a:rPr kumimoji="0" lang="en-US" sz="31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egulatory environment</a:t>
            </a:r>
            <a:endParaRPr kumimoji="0" lang="en-US" sz="31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1295400" y="1524000"/>
            <a:ext cx="6934200" cy="2308324"/>
          </a:xfrm>
          <a:prstGeom prst="rect">
            <a:avLst/>
          </a:prstGeom>
          <a:noFill/>
        </p:spPr>
        <p:txBody>
          <a:bodyPr wrap="square" rtlCol="0">
            <a:spAutoFit/>
          </a:bodyPr>
          <a:lstStyle/>
          <a:p>
            <a:pPr>
              <a:tabLst>
                <a:tab pos="457200" algn="l"/>
              </a:tabLst>
            </a:pPr>
            <a:endParaRPr lang="en-US" dirty="0" smtClean="0"/>
          </a:p>
          <a:p>
            <a:pPr>
              <a:buFont typeface="Arial" pitchFamily="34" charset="0"/>
              <a:buChar char="•"/>
              <a:tabLst>
                <a:tab pos="457200" algn="l"/>
              </a:tabLst>
            </a:pPr>
            <a:r>
              <a:rPr lang="en-US" dirty="0" smtClean="0"/>
              <a:t> 	Countries with an efficient regulatory framework tend to attract 	more businesses </a:t>
            </a:r>
          </a:p>
          <a:p>
            <a:pPr>
              <a:buFont typeface="Arial" pitchFamily="34" charset="0"/>
              <a:buChar char="•"/>
              <a:tabLst>
                <a:tab pos="457200" algn="l"/>
              </a:tabLst>
            </a:pPr>
            <a:endParaRPr lang="en-US" dirty="0" smtClean="0"/>
          </a:p>
          <a:p>
            <a:pPr algn="just">
              <a:buFont typeface="Arial" pitchFamily="34" charset="0"/>
              <a:buChar char="•"/>
              <a:tabLst>
                <a:tab pos="457200" algn="l"/>
              </a:tabLst>
            </a:pPr>
            <a:r>
              <a:rPr lang="en-US" dirty="0" smtClean="0"/>
              <a:t> 	The regulatory framework must contribute to  investor confidence 	and  the enabling environment for expanding entrepreneurial 	capacity, investment in new business and the conduct of 	business operations</a:t>
            </a:r>
            <a:endParaRPr lang="en-US" dirty="0"/>
          </a:p>
        </p:txBody>
      </p:sp>
    </p:spTree>
    <p:extLst>
      <p:ext uri="{BB962C8B-B14F-4D97-AF65-F5344CB8AC3E}">
        <p14:creationId xmlns:p14="http://schemas.microsoft.com/office/powerpoint/2010/main" xmlns="" val="1955590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473921105"/>
              </p:ext>
            </p:extLst>
          </p:nvPr>
        </p:nvGraphicFramePr>
        <p:xfrm>
          <a:off x="762000" y="1219201"/>
          <a:ext cx="7467600" cy="5029202"/>
        </p:xfrm>
        <a:graphic>
          <a:graphicData uri="http://schemas.openxmlformats.org/drawingml/2006/table">
            <a:tbl>
              <a:tblPr firstRow="1" firstCol="1" bandRow="1">
                <a:tableStyleId>{0505E3EF-67EA-436B-97B2-0124C06EBD24}</a:tableStyleId>
              </a:tblPr>
              <a:tblGrid>
                <a:gridCol w="4362592"/>
                <a:gridCol w="3105008"/>
              </a:tblGrid>
              <a:tr h="1144482">
                <a:tc>
                  <a:txBody>
                    <a:bodyPr/>
                    <a:lstStyle/>
                    <a:p>
                      <a:pPr marL="0" marR="0" algn="ctr">
                        <a:lnSpc>
                          <a:spcPct val="115000"/>
                        </a:lnSpc>
                        <a:spcBef>
                          <a:spcPts val="0"/>
                        </a:spcBef>
                        <a:spcAft>
                          <a:spcPts val="0"/>
                        </a:spcAft>
                      </a:pPr>
                      <a:r>
                        <a:rPr lang="en-US" sz="1800" dirty="0">
                          <a:effectLst/>
                        </a:rPr>
                        <a:t>Country </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Ease of Doing Business Rank 2011 (out of </a:t>
                      </a:r>
                      <a:r>
                        <a:rPr lang="en-US" sz="1800" dirty="0" smtClean="0">
                          <a:effectLst/>
                        </a:rPr>
                        <a:t>183 countries)</a:t>
                      </a:r>
                      <a:endParaRPr lang="en-US" sz="18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Singapore</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Antigua and Barbuda</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64</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Jamaica</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81</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St. Kitts and Nevis</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87</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Dominica</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88</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Grenada </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92</a:t>
                      </a:r>
                      <a:endParaRPr lang="en-US" sz="1400" dirty="0">
                        <a:effectLst/>
                        <a:latin typeface="Calibri"/>
                        <a:ea typeface="Calibri"/>
                        <a:cs typeface="Times New Roman"/>
                      </a:endParaRPr>
                    </a:p>
                  </a:txBody>
                  <a:tcPr marL="68580" marR="68580" marT="0" marB="0"/>
                </a:tc>
              </a:tr>
              <a:tr h="554960">
                <a:tc>
                  <a:txBody>
                    <a:bodyPr/>
                    <a:lstStyle/>
                    <a:p>
                      <a:pPr marL="0" marR="0">
                        <a:lnSpc>
                          <a:spcPct val="115000"/>
                        </a:lnSpc>
                        <a:spcBef>
                          <a:spcPts val="0"/>
                        </a:spcBef>
                        <a:spcAft>
                          <a:spcPts val="0"/>
                        </a:spcAft>
                      </a:pPr>
                      <a:r>
                        <a:rPr lang="en-US" sz="1400" dirty="0">
                          <a:effectLst/>
                        </a:rPr>
                        <a:t>Trinidad and Tobago</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97</a:t>
                      </a:r>
                      <a:endParaRPr lang="en-US" sz="1400" dirty="0">
                        <a:effectLst/>
                        <a:latin typeface="Calibri"/>
                        <a:ea typeface="Calibri"/>
                        <a:cs typeface="Times New Roman"/>
                      </a:endParaRPr>
                    </a:p>
                  </a:txBody>
                  <a:tcPr marL="68580" marR="68580" marT="0" marB="0"/>
                </a:tc>
              </a:tr>
            </a:tbl>
          </a:graphicData>
        </a:graphic>
      </p:graphicFrame>
      <p:sp>
        <p:nvSpPr>
          <p:cNvPr id="4" name="TextBox 3"/>
          <p:cNvSpPr txBox="1"/>
          <p:nvPr/>
        </p:nvSpPr>
        <p:spPr>
          <a:xfrm>
            <a:off x="1371600" y="6477000"/>
            <a:ext cx="4343400" cy="369332"/>
          </a:xfrm>
          <a:prstGeom prst="rect">
            <a:avLst/>
          </a:prstGeom>
          <a:noFill/>
        </p:spPr>
        <p:txBody>
          <a:bodyPr wrap="square" rtlCol="0">
            <a:spAutoFit/>
          </a:bodyPr>
          <a:lstStyle/>
          <a:p>
            <a:r>
              <a:rPr lang="en-US" dirty="0" smtClean="0"/>
              <a:t>Source: IFC Doing Business Report 2011</a:t>
            </a:r>
            <a:endParaRPr lang="en-US" dirty="0"/>
          </a:p>
        </p:txBody>
      </p:sp>
      <p:sp>
        <p:nvSpPr>
          <p:cNvPr id="5"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Regulatory Environment  </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xmlns="" val="704341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917079682"/>
              </p:ext>
            </p:extLst>
          </p:nvPr>
        </p:nvGraphicFramePr>
        <p:xfrm>
          <a:off x="1295400" y="838200"/>
          <a:ext cx="7086600" cy="5257802"/>
        </p:xfrm>
        <a:graphic>
          <a:graphicData uri="http://schemas.openxmlformats.org/drawingml/2006/table">
            <a:tbl>
              <a:tblPr firstRow="1" firstCol="1" bandRow="1">
                <a:tableStyleId>{0505E3EF-67EA-436B-97B2-0124C06EBD24}</a:tableStyleId>
              </a:tblPr>
              <a:tblGrid>
                <a:gridCol w="4030444"/>
                <a:gridCol w="3056156"/>
              </a:tblGrid>
              <a:tr h="477982">
                <a:tc>
                  <a:txBody>
                    <a:bodyPr/>
                    <a:lstStyle/>
                    <a:p>
                      <a:pPr marL="0" marR="0" algn="ctr">
                        <a:lnSpc>
                          <a:spcPct val="115000"/>
                        </a:lnSpc>
                        <a:spcBef>
                          <a:spcPts val="0"/>
                        </a:spcBef>
                        <a:spcAft>
                          <a:spcPts val="0"/>
                        </a:spcAft>
                      </a:pPr>
                      <a:r>
                        <a:rPr lang="en-US" sz="1800" dirty="0">
                          <a:effectLst/>
                        </a:rPr>
                        <a:t>Indicator</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Rank (out of </a:t>
                      </a:r>
                      <a:r>
                        <a:rPr lang="en-US" sz="1800" dirty="0" smtClean="0">
                          <a:effectLst/>
                        </a:rPr>
                        <a:t>183 countries)</a:t>
                      </a:r>
                      <a:endParaRPr lang="en-US" sz="18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Ease of Doing Business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97</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Starting a Business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74</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Dealing with Construction</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85</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Registering Property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171</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Getting Credit</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32</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Protecting Investors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20</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Paying Taxes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91</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Trading Across Borders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51</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Enforcing Contracts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169</a:t>
                      </a:r>
                      <a:endParaRPr lang="en-US" sz="1600" dirty="0">
                        <a:effectLst/>
                        <a:latin typeface="Calibri"/>
                        <a:ea typeface="Calibri"/>
                        <a:cs typeface="Times New Roman"/>
                      </a:endParaRPr>
                    </a:p>
                  </a:txBody>
                  <a:tcPr marL="68580" marR="68580" marT="0" marB="0"/>
                </a:tc>
              </a:tr>
              <a:tr h="477982">
                <a:tc>
                  <a:txBody>
                    <a:bodyPr/>
                    <a:lstStyle/>
                    <a:p>
                      <a:pPr marL="0" marR="0">
                        <a:lnSpc>
                          <a:spcPct val="115000"/>
                        </a:lnSpc>
                        <a:spcBef>
                          <a:spcPts val="0"/>
                        </a:spcBef>
                        <a:spcAft>
                          <a:spcPts val="0"/>
                        </a:spcAft>
                      </a:pPr>
                      <a:r>
                        <a:rPr lang="en-US" sz="1600" dirty="0">
                          <a:effectLst/>
                        </a:rPr>
                        <a:t>Closing a Business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183</a:t>
                      </a:r>
                      <a:endParaRPr lang="en-US" sz="1600" dirty="0">
                        <a:effectLst/>
                        <a:latin typeface="Calibri"/>
                        <a:ea typeface="Calibri"/>
                        <a:cs typeface="Times New Roman"/>
                      </a:endParaRPr>
                    </a:p>
                  </a:txBody>
                  <a:tcPr marL="68580" marR="68580" marT="0" marB="0"/>
                </a:tc>
              </a:tr>
            </a:tbl>
          </a:graphicData>
        </a:graphic>
      </p:graphicFrame>
      <p:sp>
        <p:nvSpPr>
          <p:cNvPr id="3" name="TextBox 2"/>
          <p:cNvSpPr txBox="1"/>
          <p:nvPr/>
        </p:nvSpPr>
        <p:spPr>
          <a:xfrm>
            <a:off x="1371600" y="6477000"/>
            <a:ext cx="4343400" cy="369332"/>
          </a:xfrm>
          <a:prstGeom prst="rect">
            <a:avLst/>
          </a:prstGeom>
          <a:noFill/>
        </p:spPr>
        <p:txBody>
          <a:bodyPr wrap="square" rtlCol="0">
            <a:spAutoFit/>
          </a:bodyPr>
          <a:lstStyle/>
          <a:p>
            <a:r>
              <a:rPr lang="en-US" dirty="0" smtClean="0"/>
              <a:t>Source: IFC Doing Business Report 2011</a:t>
            </a:r>
            <a:endParaRPr lang="en-US" dirty="0"/>
          </a:p>
        </p:txBody>
      </p:sp>
      <p:sp>
        <p:nvSpPr>
          <p:cNvPr id="4"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Regulatory Environment </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xmlns="" val="893437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1219200"/>
            <a:ext cx="7239000" cy="5078313"/>
          </a:xfrm>
          <a:prstGeom prst="rect">
            <a:avLst/>
          </a:prstGeom>
        </p:spPr>
        <p:txBody>
          <a:bodyPr wrap="square">
            <a:spAutoFit/>
          </a:bodyPr>
          <a:lstStyle/>
          <a:p>
            <a:r>
              <a:rPr lang="en-GB" b="1" dirty="0"/>
              <a:t> </a:t>
            </a:r>
            <a:endParaRPr lang="en-US" dirty="0"/>
          </a:p>
          <a:p>
            <a:pPr lvl="0"/>
            <a:r>
              <a:rPr lang="en-GB" u="sng" dirty="0" smtClean="0">
                <a:solidFill>
                  <a:srgbClr val="C89800"/>
                </a:solidFill>
              </a:rPr>
              <a:t>Key initiatives:</a:t>
            </a:r>
          </a:p>
          <a:p>
            <a:pPr lvl="0"/>
            <a:endParaRPr lang="en-GB" dirty="0" smtClean="0"/>
          </a:p>
          <a:p>
            <a:pPr lvl="0">
              <a:buFont typeface="Arial" pitchFamily="34" charset="0"/>
              <a:buChar char="•"/>
              <a:tabLst>
                <a:tab pos="457200" algn="l"/>
                <a:tab pos="515938" algn="l"/>
              </a:tabLst>
            </a:pPr>
            <a:r>
              <a:rPr lang="en-GB" dirty="0" smtClean="0"/>
              <a:t> 	Launch </a:t>
            </a:r>
            <a:r>
              <a:rPr lang="en-GB" dirty="0"/>
              <a:t>of the Single Electronic Window (SEW) branded as TTBizLink to </a:t>
            </a:r>
            <a:r>
              <a:rPr lang="en-GB" dirty="0" smtClean="0"/>
              <a:t>	assist </a:t>
            </a:r>
            <a:r>
              <a:rPr lang="en-GB" dirty="0"/>
              <a:t>in </a:t>
            </a:r>
            <a:r>
              <a:rPr lang="en-GB" dirty="0" smtClean="0"/>
              <a:t>reducing </a:t>
            </a:r>
            <a:r>
              <a:rPr lang="en-GB" dirty="0"/>
              <a:t>the number of the length of time to secure approvals </a:t>
            </a:r>
            <a:r>
              <a:rPr lang="en-GB" dirty="0" smtClean="0"/>
              <a:t>	from Government Agencies</a:t>
            </a:r>
            <a:endParaRPr lang="en-US" dirty="0"/>
          </a:p>
          <a:p>
            <a:pPr>
              <a:buFont typeface="Arial" pitchFamily="34" charset="0"/>
              <a:buChar char="•"/>
            </a:pPr>
            <a:endParaRPr lang="en-US" dirty="0"/>
          </a:p>
          <a:p>
            <a:pPr lvl="0">
              <a:buFont typeface="Arial" pitchFamily="34" charset="0"/>
              <a:buChar char="•"/>
              <a:tabLst>
                <a:tab pos="457200" algn="l"/>
              </a:tabLst>
            </a:pPr>
            <a:r>
              <a:rPr lang="en-GB" dirty="0" smtClean="0"/>
              <a:t> 	Establishment </a:t>
            </a:r>
            <a:r>
              <a:rPr lang="en-GB" dirty="0"/>
              <a:t>of the International Business Centre (IBC) that will form </a:t>
            </a:r>
            <a:r>
              <a:rPr lang="en-GB" dirty="0" smtClean="0"/>
              <a:t>	part </a:t>
            </a:r>
            <a:r>
              <a:rPr lang="en-GB" dirty="0"/>
              <a:t>of </a:t>
            </a:r>
            <a:r>
              <a:rPr lang="en-GB" dirty="0" smtClean="0"/>
              <a:t>the </a:t>
            </a:r>
            <a:r>
              <a:rPr lang="en-GB" dirty="0"/>
              <a:t>institutional structure designed to create a new thrust in </a:t>
            </a:r>
            <a:r>
              <a:rPr lang="en-GB" dirty="0" smtClean="0"/>
              <a:t>	investment promotion</a:t>
            </a:r>
            <a:endParaRPr lang="en-US" dirty="0"/>
          </a:p>
          <a:p>
            <a:r>
              <a:rPr lang="en-GB" dirty="0"/>
              <a:t> </a:t>
            </a:r>
            <a:endParaRPr lang="en-US" dirty="0"/>
          </a:p>
          <a:p>
            <a:pPr lvl="0">
              <a:buFont typeface="Arial" pitchFamily="34" charset="0"/>
              <a:buChar char="•"/>
              <a:tabLst>
                <a:tab pos="457200" algn="l"/>
              </a:tabLst>
            </a:pPr>
            <a:r>
              <a:rPr lang="en-GB" dirty="0" smtClean="0"/>
              <a:t> 	Development </a:t>
            </a:r>
            <a:r>
              <a:rPr lang="en-GB" dirty="0"/>
              <a:t>and implementation of the Investment Policy </a:t>
            </a:r>
            <a:r>
              <a:rPr lang="en-GB" dirty="0" smtClean="0"/>
              <a:t>2011-	2015.  The Policy will be finalised before the end of 2011</a:t>
            </a:r>
            <a:endParaRPr lang="en-US" dirty="0"/>
          </a:p>
          <a:p>
            <a:pPr>
              <a:buFont typeface="Arial" pitchFamily="34" charset="0"/>
              <a:buChar char="•"/>
            </a:pPr>
            <a:endParaRPr lang="en-US" dirty="0"/>
          </a:p>
          <a:p>
            <a:pPr lvl="0">
              <a:buFont typeface="Arial" pitchFamily="34" charset="0"/>
              <a:buChar char="•"/>
              <a:tabLst>
                <a:tab pos="457200" algn="l"/>
              </a:tabLst>
            </a:pPr>
            <a:r>
              <a:rPr lang="en-GB" dirty="0" smtClean="0"/>
              <a:t> 	Development </a:t>
            </a:r>
            <a:r>
              <a:rPr lang="en-GB" dirty="0"/>
              <a:t>and implementation of the National Export Strategy </a:t>
            </a:r>
            <a:r>
              <a:rPr lang="en-GB" dirty="0" smtClean="0"/>
              <a:t>.  	The draft Strategy will be developed by June 2012	</a:t>
            </a:r>
            <a:endParaRPr lang="en-US" dirty="0"/>
          </a:p>
          <a:p>
            <a:endParaRPr lang="en-US" dirty="0"/>
          </a:p>
          <a:p>
            <a:pPr lvl="0">
              <a:buFont typeface="Arial" pitchFamily="34" charset="0"/>
              <a:buChar char="•"/>
              <a:tabLst>
                <a:tab pos="457200" algn="l"/>
              </a:tabLst>
            </a:pPr>
            <a:endParaRPr lang="en-US" dirty="0"/>
          </a:p>
        </p:txBody>
      </p:sp>
      <p:sp>
        <p:nvSpPr>
          <p:cNvPr id="4" name="TextBox 3"/>
          <p:cNvSpPr txBox="1"/>
          <p:nvPr/>
        </p:nvSpPr>
        <p:spPr>
          <a:xfrm>
            <a:off x="914400" y="228600"/>
            <a:ext cx="7772400" cy="569387"/>
          </a:xfrm>
          <a:prstGeom prst="rect">
            <a:avLst/>
          </a:prstGeom>
          <a:noFill/>
        </p:spPr>
        <p:txBody>
          <a:bodyPr wrap="square" rtlCol="0">
            <a:spAutoFit/>
          </a:bodyPr>
          <a:lstStyle/>
          <a:p>
            <a:r>
              <a:rPr lang="en-US" sz="3100" b="1" cap="small" dirty="0" smtClean="0">
                <a:solidFill>
                  <a:schemeClr val="accent2">
                    <a:lumMod val="75000"/>
                  </a:schemeClr>
                </a:solidFill>
                <a:latin typeface="Perpetua Titling MT" pitchFamily="18" charset="0"/>
              </a:rPr>
              <a:t>Improving the Business Environment </a:t>
            </a:r>
            <a:endParaRPr lang="en-US" sz="3100" dirty="0"/>
          </a:p>
        </p:txBody>
      </p:sp>
    </p:spTree>
    <p:extLst>
      <p:ext uri="{BB962C8B-B14F-4D97-AF65-F5344CB8AC3E}">
        <p14:creationId xmlns:p14="http://schemas.microsoft.com/office/powerpoint/2010/main" xmlns="" val="1451202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1219200"/>
            <a:ext cx="7391400" cy="3970318"/>
          </a:xfrm>
          <a:prstGeom prst="rect">
            <a:avLst/>
          </a:prstGeom>
        </p:spPr>
        <p:txBody>
          <a:bodyPr wrap="square">
            <a:spAutoFit/>
          </a:bodyPr>
          <a:lstStyle/>
          <a:p>
            <a:r>
              <a:rPr lang="en-GB" b="1" dirty="0"/>
              <a:t> </a:t>
            </a:r>
            <a:endParaRPr lang="en-US" dirty="0"/>
          </a:p>
          <a:p>
            <a:pPr lvl="0"/>
            <a:r>
              <a:rPr lang="en-GB" u="sng" dirty="0" smtClean="0">
                <a:solidFill>
                  <a:srgbClr val="C89800"/>
                </a:solidFill>
              </a:rPr>
              <a:t>Key initiatives</a:t>
            </a:r>
            <a:r>
              <a:rPr lang="en-GB" dirty="0" smtClean="0">
                <a:solidFill>
                  <a:srgbClr val="C89800"/>
                </a:solidFill>
              </a:rPr>
              <a:t>:</a:t>
            </a:r>
          </a:p>
          <a:p>
            <a:pPr lvl="0"/>
            <a:endParaRPr lang="en-GB" dirty="0" smtClean="0"/>
          </a:p>
          <a:p>
            <a:pPr lvl="0">
              <a:tabLst>
                <a:tab pos="457200" algn="l"/>
                <a:tab pos="515938" algn="l"/>
              </a:tabLst>
            </a:pPr>
            <a:endParaRPr lang="en-US" dirty="0"/>
          </a:p>
          <a:p>
            <a:pPr lvl="0">
              <a:buFont typeface="Arial" pitchFamily="34" charset="0"/>
              <a:buChar char="•"/>
              <a:tabLst>
                <a:tab pos="457200" algn="l"/>
              </a:tabLst>
            </a:pPr>
            <a:r>
              <a:rPr lang="en-GB" dirty="0" smtClean="0"/>
              <a:t> 	Increase in the Wear </a:t>
            </a:r>
            <a:r>
              <a:rPr lang="en-GB" dirty="0"/>
              <a:t>and Tear Allowance </a:t>
            </a:r>
            <a:r>
              <a:rPr lang="en-GB" dirty="0" smtClean="0"/>
              <a:t>for the Manufacturing Sector  	from </a:t>
            </a:r>
            <a:r>
              <a:rPr lang="en-GB" dirty="0"/>
              <a:t>10% to 25</a:t>
            </a:r>
            <a:r>
              <a:rPr lang="en-GB" dirty="0" smtClean="0"/>
              <a:t>%</a:t>
            </a:r>
            <a:endParaRPr lang="en-US" dirty="0"/>
          </a:p>
          <a:p>
            <a:endParaRPr lang="en-US" dirty="0"/>
          </a:p>
          <a:p>
            <a:pPr lvl="0">
              <a:buFont typeface="Arial" pitchFamily="34" charset="0"/>
              <a:buChar char="•"/>
              <a:tabLst>
                <a:tab pos="457200" algn="l"/>
              </a:tabLst>
            </a:pPr>
            <a:r>
              <a:rPr lang="en-GB" dirty="0" smtClean="0"/>
              <a:t> 	Expansion </a:t>
            </a:r>
            <a:r>
              <a:rPr lang="en-GB" dirty="0"/>
              <a:t>of the Research and Development Facility at the Business </a:t>
            </a:r>
            <a:r>
              <a:rPr lang="en-GB" dirty="0" smtClean="0"/>
              <a:t>	Development Company. Grants </a:t>
            </a:r>
            <a:r>
              <a:rPr lang="en-GB" dirty="0"/>
              <a:t>to single projects </a:t>
            </a:r>
            <a:r>
              <a:rPr lang="en-GB" dirty="0" smtClean="0"/>
              <a:t> have increased 	from $</a:t>
            </a:r>
            <a:r>
              <a:rPr lang="en-GB" dirty="0"/>
              <a:t>100,000 to $500,000 and for business alliances of two or more </a:t>
            </a:r>
            <a:r>
              <a:rPr lang="en-GB" dirty="0" smtClean="0"/>
              <a:t>	companies from </a:t>
            </a:r>
            <a:r>
              <a:rPr lang="en-GB" dirty="0"/>
              <a:t>$200,000 to $1 </a:t>
            </a:r>
            <a:r>
              <a:rPr lang="en-GB" dirty="0" smtClean="0"/>
              <a:t>million</a:t>
            </a:r>
            <a:endParaRPr lang="en-US" dirty="0"/>
          </a:p>
          <a:p>
            <a:pPr>
              <a:buFont typeface="Arial" pitchFamily="34" charset="0"/>
              <a:buChar char="•"/>
            </a:pPr>
            <a:endParaRPr lang="en-US" dirty="0"/>
          </a:p>
          <a:p>
            <a:pPr lvl="0">
              <a:buFont typeface="Arial" pitchFamily="34" charset="0"/>
              <a:buChar char="•"/>
              <a:tabLst>
                <a:tab pos="398463" algn="l"/>
              </a:tabLst>
            </a:pPr>
            <a:r>
              <a:rPr lang="en-GB" dirty="0" smtClean="0"/>
              <a:t> 	Creation </a:t>
            </a:r>
            <a:r>
              <a:rPr lang="en-GB" dirty="0"/>
              <a:t>of an Innovation Financing Facility with an initial capital of $10 </a:t>
            </a:r>
            <a:r>
              <a:rPr lang="en-GB" dirty="0" smtClean="0"/>
              <a:t>	million</a:t>
            </a:r>
            <a:endParaRPr lang="en-US" dirty="0"/>
          </a:p>
        </p:txBody>
      </p:sp>
      <p:sp>
        <p:nvSpPr>
          <p:cNvPr id="4" name="Rectangle 3"/>
          <p:cNvSpPr/>
          <p:nvPr/>
        </p:nvSpPr>
        <p:spPr>
          <a:xfrm>
            <a:off x="838200" y="228600"/>
            <a:ext cx="7659854" cy="569387"/>
          </a:xfrm>
          <a:prstGeom prst="rect">
            <a:avLst/>
          </a:prstGeom>
        </p:spPr>
        <p:txBody>
          <a:bodyPr wrap="none">
            <a:spAutoFit/>
          </a:bodyPr>
          <a:lstStyle/>
          <a:p>
            <a:r>
              <a:rPr lang="en-US" sz="3100" b="1" cap="small" dirty="0" smtClean="0">
                <a:solidFill>
                  <a:schemeClr val="accent2">
                    <a:lumMod val="75000"/>
                  </a:schemeClr>
                </a:solidFill>
                <a:latin typeface="Perpetua Titling MT" pitchFamily="18" charset="0"/>
              </a:rPr>
              <a:t>Improving the Business Environment </a:t>
            </a:r>
            <a:endParaRPr lang="en-US" sz="3100" dirty="0"/>
          </a:p>
        </p:txBody>
      </p:sp>
    </p:spTree>
    <p:extLst>
      <p:ext uri="{BB962C8B-B14F-4D97-AF65-F5344CB8AC3E}">
        <p14:creationId xmlns:p14="http://schemas.microsoft.com/office/powerpoint/2010/main" xmlns="" val="1451202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a:t>
            </a:r>
            <a:r>
              <a:rPr lang="en-US" sz="3200" b="1" cap="small" dirty="0" smtClean="0">
                <a:solidFill>
                  <a:schemeClr val="accent2">
                    <a:lumMod val="75000"/>
                  </a:schemeClr>
                </a:solidFill>
                <a:latin typeface="Perpetua Titling MT" pitchFamily="18" charset="0"/>
                <a:ea typeface="+mj-ea"/>
                <a:cs typeface="+mj-cs"/>
              </a:rPr>
              <a:t>C</a:t>
            </a: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ontinued</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Mainstreaming of </a:t>
            </a: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Gender</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1524000" y="1910477"/>
            <a:ext cx="7239000" cy="2585323"/>
          </a:xfrm>
          <a:prstGeom prst="rect">
            <a:avLst/>
          </a:prstGeom>
          <a:noFill/>
        </p:spPr>
        <p:txBody>
          <a:bodyPr wrap="square" rtlCol="0">
            <a:spAutoFit/>
          </a:bodyPr>
          <a:lstStyle/>
          <a:p>
            <a:pPr algn="just">
              <a:buFont typeface="Arial" pitchFamily="34" charset="0"/>
              <a:buChar char="•"/>
              <a:tabLst>
                <a:tab pos="398463" algn="l"/>
              </a:tabLst>
            </a:pPr>
            <a:r>
              <a:rPr lang="en-US" dirty="0" smtClean="0"/>
              <a:t> 	Studies have shown  a close connection between economic 	performance and the degree to which  women are integrated in  the 	productive activities and the decision making processes of their 	societies</a:t>
            </a:r>
          </a:p>
          <a:p>
            <a:pPr algn="just">
              <a:buFont typeface="Arial" pitchFamily="34" charset="0"/>
              <a:buChar char="•"/>
              <a:tabLst>
                <a:tab pos="398463" algn="l"/>
              </a:tabLst>
            </a:pPr>
            <a:endParaRPr lang="en-US" dirty="0" smtClean="0"/>
          </a:p>
          <a:p>
            <a:pPr algn="just">
              <a:buFont typeface="Arial" pitchFamily="34" charset="0"/>
              <a:buChar char="•"/>
              <a:tabLst>
                <a:tab pos="398463" algn="l"/>
              </a:tabLst>
            </a:pPr>
            <a:r>
              <a:rPr lang="en-US" dirty="0" smtClean="0"/>
              <a:t> 	The integration of women allows for greater efficiency in the allocation 	of resources and an expansion of the pool of talents and skills available </a:t>
            </a:r>
          </a:p>
          <a:p>
            <a:pPr>
              <a:buFont typeface="Arial" pitchFamily="34" charset="0"/>
              <a:buChar char="•"/>
              <a:tabLst>
                <a:tab pos="398463" algn="l"/>
              </a:tabLst>
            </a:pPr>
            <a:endParaRPr lang="en-US" dirty="0" smtClean="0"/>
          </a:p>
          <a:p>
            <a:pPr>
              <a:tabLst>
                <a:tab pos="398463" algn="l"/>
              </a:tabLst>
            </a:pPr>
            <a:endParaRPr lang="en-US" dirty="0"/>
          </a:p>
        </p:txBody>
      </p:sp>
    </p:spTree>
    <p:extLst>
      <p:ext uri="{BB962C8B-B14F-4D97-AF65-F5344CB8AC3E}">
        <p14:creationId xmlns:p14="http://schemas.microsoft.com/office/powerpoint/2010/main" xmlns="" val="874364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sz="3200" b="1" cap="small" dirty="0" smtClean="0">
                <a:latin typeface="Perpetua Titling MT" pitchFamily="18" charset="0"/>
              </a:rPr>
              <a:t>How is the World Changing?</a:t>
            </a:r>
            <a:endParaRPr lang="en-US" sz="3200" b="1" dirty="0">
              <a:latin typeface="Perpetua Titling MT" pitchFamily="18" charset="0"/>
            </a:endParaRPr>
          </a:p>
        </p:txBody>
      </p:sp>
      <p:sp>
        <p:nvSpPr>
          <p:cNvPr id="3" name="Content Placeholder 2"/>
          <p:cNvSpPr>
            <a:spLocks noGrp="1"/>
          </p:cNvSpPr>
          <p:nvPr>
            <p:ph idx="1"/>
          </p:nvPr>
        </p:nvSpPr>
        <p:spPr>
          <a:xfrm>
            <a:off x="1600200" y="990600"/>
            <a:ext cx="6553200" cy="5334000"/>
          </a:xfrm>
        </p:spPr>
        <p:txBody>
          <a:bodyPr>
            <a:normAutofit fontScale="77500" lnSpcReduction="20000"/>
          </a:bodyPr>
          <a:lstStyle/>
          <a:p>
            <a:r>
              <a:rPr lang="en-US" dirty="0" smtClean="0"/>
              <a:t>The Global Economy is being transformed by a new wave of globalisation and technological change</a:t>
            </a:r>
          </a:p>
          <a:p>
            <a:pPr marL="0" indent="0">
              <a:buNone/>
            </a:pPr>
            <a:r>
              <a:rPr lang="en-US" dirty="0" smtClean="0"/>
              <a:t>  </a:t>
            </a:r>
          </a:p>
          <a:p>
            <a:pPr marL="633413" indent="-176213" algn="just">
              <a:buFontTx/>
              <a:buChar char="-"/>
            </a:pPr>
            <a:r>
              <a:rPr lang="en-US" b="1" dirty="0">
                <a:solidFill>
                  <a:srgbClr val="C89800"/>
                </a:solidFill>
              </a:rPr>
              <a:t>i</a:t>
            </a:r>
            <a:r>
              <a:rPr lang="en-US" b="1" dirty="0" smtClean="0">
                <a:solidFill>
                  <a:srgbClr val="C89800"/>
                </a:solidFill>
              </a:rPr>
              <a:t>mprovements in communications, advances in IT, declining transport costs, accelerated technical and scientific progress, greater economic integration</a:t>
            </a:r>
          </a:p>
          <a:p>
            <a:pPr marL="0" indent="0">
              <a:buNone/>
            </a:pPr>
            <a:endParaRPr lang="en-US" dirty="0" smtClean="0"/>
          </a:p>
          <a:p>
            <a:pPr algn="just"/>
            <a:r>
              <a:rPr lang="en-US" dirty="0" smtClean="0"/>
              <a:t>The convergence of these factors  has put growing pressure on countries to restructure their economic base and rethink and refocus human capital development </a:t>
            </a:r>
          </a:p>
          <a:p>
            <a:pPr>
              <a:buNone/>
            </a:pPr>
            <a:endParaRPr lang="en-US" dirty="0"/>
          </a:p>
          <a:p>
            <a:pPr algn="just"/>
            <a:r>
              <a:rPr lang="en-US" dirty="0" smtClean="0"/>
              <a:t>The Global Economy is now being driven by </a:t>
            </a:r>
            <a:r>
              <a:rPr lang="en-US" u="sng" dirty="0" smtClean="0"/>
              <a:t>ideas</a:t>
            </a:r>
            <a:r>
              <a:rPr lang="en-US" dirty="0" smtClean="0"/>
              <a:t> which are the primary catalyst for economic growth</a:t>
            </a:r>
          </a:p>
          <a:p>
            <a:pPr>
              <a:buNone/>
            </a:pPr>
            <a:endParaRPr lang="en-US" dirty="0"/>
          </a:p>
          <a:p>
            <a:pPr algn="just"/>
            <a:r>
              <a:rPr lang="en-US" dirty="0" smtClean="0"/>
              <a:t>In this environment, the key to prosperity is increasing </a:t>
            </a:r>
            <a:r>
              <a:rPr lang="en-US" u="sng" dirty="0" smtClean="0"/>
              <a:t>productivity</a:t>
            </a:r>
            <a:r>
              <a:rPr lang="en-US" dirty="0" smtClean="0"/>
              <a:t> and the basis for increasing productivity is </a:t>
            </a:r>
            <a:r>
              <a:rPr lang="en-US" u="sng" dirty="0" smtClean="0"/>
              <a:t>innovation </a:t>
            </a:r>
          </a:p>
          <a:p>
            <a:endParaRPr lang="en-US" u="sng" dirty="0" smtClean="0"/>
          </a:p>
          <a:p>
            <a:pPr algn="just"/>
            <a:r>
              <a:rPr lang="en-US" dirty="0" smtClean="0"/>
              <a:t>The assumption is that efficiency, effectiveness and responsiveness are the minimum standards required</a:t>
            </a:r>
          </a:p>
          <a:p>
            <a:pPr>
              <a:buNone/>
            </a:pPr>
            <a:endParaRPr lang="en-US" dirty="0" smtClean="0"/>
          </a:p>
        </p:txBody>
      </p:sp>
    </p:spTree>
    <p:extLst>
      <p:ext uri="{BB962C8B-B14F-4D97-AF65-F5344CB8AC3E}">
        <p14:creationId xmlns:p14="http://schemas.microsoft.com/office/powerpoint/2010/main" xmlns="" val="1674527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Priority: </a:t>
            </a:r>
            <a:r>
              <a:rPr lang="en-US" sz="3200" b="1" cap="small" dirty="0" smtClean="0">
                <a:solidFill>
                  <a:schemeClr val="accent2">
                    <a:lumMod val="75000"/>
                  </a:schemeClr>
                </a:solidFill>
                <a:latin typeface="Perpetua Titling MT" pitchFamily="18" charset="0"/>
                <a:ea typeface="+mj-ea"/>
                <a:cs typeface="+mj-cs"/>
              </a:rPr>
              <a:t>C</a:t>
            </a: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ontinued</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Mainstreaming of </a:t>
            </a: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Gender</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5" name="Rectangle 4"/>
          <p:cNvSpPr/>
          <p:nvPr/>
        </p:nvSpPr>
        <p:spPr>
          <a:xfrm>
            <a:off x="1447800" y="1543883"/>
            <a:ext cx="7010400" cy="4247317"/>
          </a:xfrm>
          <a:prstGeom prst="rect">
            <a:avLst/>
          </a:prstGeom>
        </p:spPr>
        <p:txBody>
          <a:bodyPr wrap="square">
            <a:spAutoFit/>
          </a:bodyPr>
          <a:lstStyle/>
          <a:p>
            <a:pPr lvl="0">
              <a:tabLst>
                <a:tab pos="457200" algn="l"/>
              </a:tabLst>
            </a:pPr>
            <a:r>
              <a:rPr lang="en-GB" u="sng" dirty="0" smtClean="0">
                <a:solidFill>
                  <a:srgbClr val="C89800"/>
                </a:solidFill>
              </a:rPr>
              <a:t>Key Initiatives:</a:t>
            </a:r>
          </a:p>
          <a:p>
            <a:pPr lvl="0">
              <a:buFont typeface="Arial" pitchFamily="34" charset="0"/>
              <a:buChar char="•"/>
              <a:tabLst>
                <a:tab pos="457200" algn="l"/>
              </a:tabLst>
            </a:pPr>
            <a:endParaRPr lang="en-GB" dirty="0" smtClean="0"/>
          </a:p>
          <a:p>
            <a:pPr lvl="0" algn="just">
              <a:buFont typeface="Arial" pitchFamily="34" charset="0"/>
              <a:buChar char="•"/>
              <a:tabLst>
                <a:tab pos="457200" algn="l"/>
              </a:tabLst>
            </a:pPr>
            <a:r>
              <a:rPr lang="en-GB" dirty="0" smtClean="0"/>
              <a:t> 	Elimination of all forms of discrimination against women through 	Legislative and Policy Review and Amendment</a:t>
            </a:r>
          </a:p>
          <a:p>
            <a:pPr lvl="0" algn="just">
              <a:tabLst>
                <a:tab pos="457200" algn="l"/>
              </a:tabLst>
            </a:pPr>
            <a:endParaRPr lang="en-US" dirty="0" smtClean="0"/>
          </a:p>
          <a:p>
            <a:pPr lvl="0" algn="just">
              <a:buFont typeface="Arial" pitchFamily="34" charset="0"/>
              <a:buChar char="•"/>
              <a:tabLst>
                <a:tab pos="457200" algn="l"/>
              </a:tabLst>
            </a:pPr>
            <a:r>
              <a:rPr lang="en-GB" dirty="0" smtClean="0"/>
              <a:t> 	Strengthening of the social service delivery sector and other 	relevant  sectors to enhance men and women’s welfare</a:t>
            </a:r>
          </a:p>
          <a:p>
            <a:pPr lvl="0" algn="just">
              <a:buFont typeface="Arial" pitchFamily="34" charset="0"/>
              <a:buChar char="•"/>
              <a:tabLst>
                <a:tab pos="457200" algn="l"/>
              </a:tabLst>
            </a:pPr>
            <a:endParaRPr lang="en-US" dirty="0" smtClean="0"/>
          </a:p>
          <a:p>
            <a:pPr lvl="0" algn="just">
              <a:buFont typeface="Arial" pitchFamily="34" charset="0"/>
              <a:buChar char="•"/>
              <a:tabLst>
                <a:tab pos="457200" algn="l"/>
              </a:tabLst>
            </a:pPr>
            <a:r>
              <a:rPr lang="en-GB" dirty="0" smtClean="0"/>
              <a:t> 	Promotion of public awareness on gender issues </a:t>
            </a:r>
            <a:r>
              <a:rPr lang="en-US" dirty="0" smtClean="0"/>
              <a:t>through education 	campaigns</a:t>
            </a:r>
          </a:p>
          <a:p>
            <a:pPr lvl="0" algn="just">
              <a:buFont typeface="Arial" pitchFamily="34" charset="0"/>
              <a:buChar char="•"/>
              <a:tabLst>
                <a:tab pos="457200" algn="l"/>
              </a:tabLst>
            </a:pPr>
            <a:endParaRPr lang="en-US" dirty="0" smtClean="0"/>
          </a:p>
          <a:p>
            <a:pPr lvl="0" algn="just">
              <a:buFont typeface="Arial" pitchFamily="34" charset="0"/>
              <a:buChar char="•"/>
              <a:tabLst>
                <a:tab pos="457200" algn="l"/>
              </a:tabLst>
            </a:pPr>
            <a:r>
              <a:rPr lang="en-GB" dirty="0" smtClean="0"/>
              <a:t> 	Review of the curriculum to provide education, awareness, support 	and guidance to young persons, particularly girls, on reproductive 	health and life decisions.</a:t>
            </a:r>
            <a:endParaRPr lang="en-US" dirty="0" smtClean="0"/>
          </a:p>
          <a:p>
            <a:pPr>
              <a:buFont typeface="Arial" pitchFamily="34" charset="0"/>
              <a:buChar char="•"/>
            </a:pPr>
            <a:endParaRPr lang="en-US" dirty="0" smtClean="0"/>
          </a:p>
        </p:txBody>
      </p:sp>
    </p:spTree>
    <p:extLst>
      <p:ext uri="{BB962C8B-B14F-4D97-AF65-F5344CB8AC3E}">
        <p14:creationId xmlns:p14="http://schemas.microsoft.com/office/powerpoint/2010/main" xmlns="" val="874364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Priorities</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of the Ministry of Planning, economic and Social Restructuring and gender affairs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990600" y="1524000"/>
            <a:ext cx="7391400" cy="4247317"/>
          </a:xfrm>
          <a:prstGeom prst="rect">
            <a:avLst/>
          </a:prstGeom>
          <a:noFill/>
        </p:spPr>
        <p:txBody>
          <a:bodyPr wrap="square" rtlCol="0">
            <a:spAutoFit/>
          </a:bodyPr>
          <a:lstStyle/>
          <a:p>
            <a:pPr algn="just">
              <a:tabLst>
                <a:tab pos="398463" algn="l"/>
              </a:tabLst>
            </a:pPr>
            <a:r>
              <a:rPr lang="en-US" dirty="0" smtClean="0"/>
              <a:t>1. 	Covert Manifesto into a National Plan in two phases:</a:t>
            </a:r>
          </a:p>
          <a:p>
            <a:pPr algn="just">
              <a:tabLst>
                <a:tab pos="398463" algn="l"/>
              </a:tabLst>
            </a:pPr>
            <a:r>
              <a:rPr lang="en-US" dirty="0" smtClean="0"/>
              <a:t>	 	</a:t>
            </a:r>
          </a:p>
          <a:p>
            <a:pPr marL="398463" algn="just">
              <a:buFont typeface="Arial" pitchFamily="34" charset="0"/>
              <a:buChar char="•"/>
              <a:tabLst>
                <a:tab pos="457200" algn="l"/>
                <a:tab pos="738188" algn="l"/>
              </a:tabLst>
            </a:pPr>
            <a:r>
              <a:rPr lang="en-US" dirty="0" smtClean="0"/>
              <a:t>	2011 - 2014</a:t>
            </a:r>
          </a:p>
          <a:p>
            <a:pPr marL="398463" algn="just">
              <a:buFont typeface="Arial" pitchFamily="34" charset="0"/>
              <a:buChar char="•"/>
              <a:tabLst>
                <a:tab pos="398463" algn="l"/>
                <a:tab pos="693738" algn="l"/>
              </a:tabLst>
            </a:pPr>
            <a:r>
              <a:rPr lang="en-US" dirty="0" smtClean="0"/>
              <a:t> 	 2014 - 2017</a:t>
            </a:r>
          </a:p>
          <a:p>
            <a:pPr algn="just">
              <a:tabLst>
                <a:tab pos="398463" algn="l"/>
                <a:tab pos="693738" algn="l"/>
              </a:tabLst>
            </a:pPr>
            <a:r>
              <a:rPr lang="en-US" dirty="0" smtClean="0"/>
              <a:t>	</a:t>
            </a:r>
          </a:p>
          <a:p>
            <a:pPr marL="342900" indent="-342900" algn="just">
              <a:buAutoNum type="arabicPeriod" startAt="2"/>
              <a:tabLst>
                <a:tab pos="398463" algn="l"/>
              </a:tabLst>
            </a:pPr>
            <a:r>
              <a:rPr lang="en-US" dirty="0" smtClean="0"/>
              <a:t>Identify a national agenda of priorities  and facilitate linkages with local government priorities and community initiatives for the 2011-2012 FY</a:t>
            </a:r>
          </a:p>
          <a:p>
            <a:pPr marL="342900" indent="-342900" algn="just">
              <a:tabLst>
                <a:tab pos="398463" algn="l"/>
              </a:tabLst>
            </a:pPr>
            <a:endParaRPr lang="en-US" dirty="0" smtClean="0"/>
          </a:p>
          <a:p>
            <a:pPr marL="342900" indent="-342900" algn="just">
              <a:buAutoNum type="arabicPeriod" startAt="2"/>
              <a:tabLst>
                <a:tab pos="398463" algn="l"/>
              </a:tabLst>
            </a:pPr>
            <a:r>
              <a:rPr lang="en-US" dirty="0" smtClean="0"/>
              <a:t>Align Ministerial Agendas for high impact with the framework of a sustainable development strategy </a:t>
            </a:r>
          </a:p>
          <a:p>
            <a:pPr marL="342900" indent="-342900" algn="just">
              <a:tabLst>
                <a:tab pos="398463" algn="l"/>
              </a:tabLst>
            </a:pPr>
            <a:endParaRPr lang="en-US" dirty="0" smtClean="0"/>
          </a:p>
          <a:p>
            <a:pPr marL="342900" indent="-342900" algn="just">
              <a:buAutoNum type="arabicPeriod" startAt="2"/>
              <a:tabLst>
                <a:tab pos="398463" algn="l"/>
              </a:tabLst>
            </a:pPr>
            <a:r>
              <a:rPr lang="en-US" dirty="0" smtClean="0"/>
              <a:t>Strengthen the national data base and information management system to support evidence-based policy making and decision support</a:t>
            </a:r>
          </a:p>
          <a:p>
            <a:pPr>
              <a:tabLst>
                <a:tab pos="398463" algn="l"/>
              </a:tabLst>
            </a:pPr>
            <a:endParaRPr lang="en-US" dirty="0" smtClean="0"/>
          </a:p>
          <a:p>
            <a:pPr>
              <a:tabLst>
                <a:tab pos="398463" algn="l"/>
              </a:tabLst>
            </a:pPr>
            <a:endParaRPr lang="en-US" dirty="0"/>
          </a:p>
        </p:txBody>
      </p:sp>
    </p:spTree>
    <p:extLst>
      <p:ext uri="{BB962C8B-B14F-4D97-AF65-F5344CB8AC3E}">
        <p14:creationId xmlns:p14="http://schemas.microsoft.com/office/powerpoint/2010/main" xmlns="" val="874364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small" spc="0" normalizeH="0" baseline="0" noProof="0" dirty="0" smtClean="0">
                <a:ln>
                  <a:noFill/>
                </a:ln>
                <a:solidFill>
                  <a:schemeClr val="accent2">
                    <a:lumMod val="75000"/>
                  </a:schemeClr>
                </a:solidFill>
                <a:effectLst/>
                <a:uLnTx/>
                <a:uFillTx/>
                <a:latin typeface="Perpetua Titling MT" pitchFamily="18" charset="0"/>
                <a:ea typeface="+mj-ea"/>
                <a:cs typeface="+mj-cs"/>
              </a:rPr>
              <a:t>Priorities</a:t>
            </a:r>
            <a:r>
              <a:rPr kumimoji="0" lang="en-US" sz="3200" b="1" i="0" u="none" strike="noStrike" kern="1200" cap="small" spc="0" normalizeH="0" noProof="0" dirty="0" smtClean="0">
                <a:ln>
                  <a:noFill/>
                </a:ln>
                <a:solidFill>
                  <a:schemeClr val="accent2">
                    <a:lumMod val="75000"/>
                  </a:schemeClr>
                </a:solidFill>
                <a:effectLst/>
                <a:uLnTx/>
                <a:uFillTx/>
                <a:latin typeface="Perpetua Titling MT" pitchFamily="18" charset="0"/>
                <a:ea typeface="+mj-ea"/>
                <a:cs typeface="+mj-cs"/>
              </a:rPr>
              <a:t> of the Ministry of Planning, economic and Social Restructuring and gender affairs</a:t>
            </a:r>
            <a:endParaRPr kumimoji="0" lang="en-US"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4" name="TextBox 3"/>
          <p:cNvSpPr txBox="1"/>
          <p:nvPr/>
        </p:nvSpPr>
        <p:spPr>
          <a:xfrm>
            <a:off x="1066800" y="1905000"/>
            <a:ext cx="7239000" cy="3416320"/>
          </a:xfrm>
          <a:prstGeom prst="rect">
            <a:avLst/>
          </a:prstGeom>
          <a:noFill/>
        </p:spPr>
        <p:txBody>
          <a:bodyPr wrap="square" rtlCol="0">
            <a:spAutoFit/>
          </a:bodyPr>
          <a:lstStyle/>
          <a:p>
            <a:pPr marL="342900" indent="-342900" algn="just">
              <a:buAutoNum type="arabicPeriod" startAt="5"/>
              <a:tabLst>
                <a:tab pos="398463" algn="l"/>
              </a:tabLst>
            </a:pPr>
            <a:r>
              <a:rPr lang="en-US" dirty="0" smtClean="0"/>
              <a:t>Develop a national land use policy to support a sustainable development agenda</a:t>
            </a:r>
          </a:p>
          <a:p>
            <a:pPr marL="342900" indent="-342900" algn="just">
              <a:buAutoNum type="arabicPeriod" startAt="5"/>
              <a:tabLst>
                <a:tab pos="398463" algn="l"/>
              </a:tabLst>
            </a:pPr>
            <a:endParaRPr lang="en-US" dirty="0" smtClean="0"/>
          </a:p>
          <a:p>
            <a:pPr marL="342900" indent="-342900" algn="just">
              <a:buAutoNum type="arabicPeriod" startAt="5"/>
              <a:tabLst>
                <a:tab pos="398463" algn="l"/>
              </a:tabLst>
            </a:pPr>
            <a:r>
              <a:rPr lang="en-US" dirty="0" smtClean="0"/>
              <a:t>Facilitate and fuel an innovation-driven economy by specific initiatives and collaborative action with the private sector</a:t>
            </a:r>
          </a:p>
          <a:p>
            <a:pPr marL="342900" indent="-342900" algn="just">
              <a:tabLst>
                <a:tab pos="398463" algn="l"/>
              </a:tabLst>
            </a:pPr>
            <a:endParaRPr lang="en-US" dirty="0" smtClean="0"/>
          </a:p>
          <a:p>
            <a:pPr marL="342900" indent="-342900" algn="just">
              <a:buAutoNum type="arabicPeriod" startAt="7"/>
              <a:tabLst>
                <a:tab pos="398463" algn="l"/>
              </a:tabLst>
            </a:pPr>
            <a:r>
              <a:rPr lang="en-US" dirty="0" smtClean="0"/>
              <a:t>Strengthen project management capability to ensure efficiency, effectiveness and high performance in the execution of the PSIP </a:t>
            </a:r>
          </a:p>
          <a:p>
            <a:pPr marL="342900" indent="-342900" algn="just">
              <a:buAutoNum type="arabicPeriod" startAt="7"/>
              <a:tabLst>
                <a:tab pos="398463" algn="l"/>
              </a:tabLst>
            </a:pPr>
            <a:endParaRPr lang="en-US" dirty="0" smtClean="0"/>
          </a:p>
          <a:p>
            <a:pPr marL="342900" indent="-342900" algn="just">
              <a:tabLst>
                <a:tab pos="398463" algn="l"/>
              </a:tabLst>
            </a:pPr>
            <a:r>
              <a:rPr lang="en-US" dirty="0" smtClean="0"/>
              <a:t>8.	Reform Town and Country Planning</a:t>
            </a:r>
          </a:p>
          <a:p>
            <a:pPr>
              <a:buFont typeface="Arial" pitchFamily="34" charset="0"/>
              <a:buChar char="•"/>
              <a:tabLst>
                <a:tab pos="398463" algn="l"/>
              </a:tabLst>
            </a:pPr>
            <a:endParaRPr lang="en-US" dirty="0" smtClean="0"/>
          </a:p>
          <a:p>
            <a:pPr>
              <a:tabLst>
                <a:tab pos="398463" algn="l"/>
              </a:tabLst>
            </a:pPr>
            <a:endParaRPr lang="en-US" dirty="0"/>
          </a:p>
        </p:txBody>
      </p:sp>
    </p:spTree>
    <p:extLst>
      <p:ext uri="{BB962C8B-B14F-4D97-AF65-F5344CB8AC3E}">
        <p14:creationId xmlns:p14="http://schemas.microsoft.com/office/powerpoint/2010/main" xmlns="" val="874364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438400"/>
            <a:ext cx="4724400" cy="1015663"/>
          </a:xfrm>
          <a:prstGeom prst="rect">
            <a:avLst/>
          </a:prstGeom>
          <a:noFill/>
        </p:spPr>
        <p:txBody>
          <a:bodyPr wrap="square" rtlCol="0">
            <a:spAutoFit/>
          </a:bodyPr>
          <a:lstStyle/>
          <a:p>
            <a:pPr algn="ctr"/>
            <a:r>
              <a:rPr lang="en-US" sz="6000" b="1" dirty="0" smtClean="0">
                <a:solidFill>
                  <a:schemeClr val="accent2">
                    <a:lumMod val="75000"/>
                  </a:schemeClr>
                </a:solidFill>
                <a:latin typeface="Edwardian Script ITC" pitchFamily="66" charset="0"/>
              </a:rPr>
              <a:t>Thank You</a:t>
            </a:r>
            <a:endParaRPr lang="en-US" sz="6000" b="1" dirty="0">
              <a:solidFill>
                <a:schemeClr val="accent2">
                  <a:lumMod val="75000"/>
                </a:schemeClr>
              </a:solidFill>
              <a:latin typeface="Edwardian Script ITC" pitchFamily="66" charset="0"/>
            </a:endParaRPr>
          </a:p>
        </p:txBody>
      </p:sp>
    </p:spTree>
    <p:extLst>
      <p:ext uri="{BB962C8B-B14F-4D97-AF65-F5344CB8AC3E}">
        <p14:creationId xmlns:p14="http://schemas.microsoft.com/office/powerpoint/2010/main" xmlns="" val="3168776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cap="small" dirty="0" smtClean="0">
                <a:latin typeface="Perpetua Titling MT" pitchFamily="18" charset="0"/>
              </a:rPr>
              <a:t>How must our strategy change?</a:t>
            </a:r>
            <a:endParaRPr lang="en-US" sz="3200" b="1" dirty="0">
              <a:latin typeface="Perpetua Titling MT" pitchFamily="18" charset="0"/>
            </a:endParaRPr>
          </a:p>
        </p:txBody>
      </p:sp>
      <p:sp>
        <p:nvSpPr>
          <p:cNvPr id="3" name="Content Placeholder 2"/>
          <p:cNvSpPr>
            <a:spLocks noGrp="1"/>
          </p:cNvSpPr>
          <p:nvPr>
            <p:ph idx="1"/>
          </p:nvPr>
        </p:nvSpPr>
        <p:spPr>
          <a:xfrm>
            <a:off x="838200" y="1600200"/>
            <a:ext cx="7239000" cy="4525963"/>
          </a:xfrm>
        </p:spPr>
        <p:txBody>
          <a:bodyPr/>
          <a:lstStyle/>
          <a:p>
            <a:pPr>
              <a:buNone/>
            </a:pPr>
            <a:r>
              <a:rPr lang="en-US" b="1" u="sng" dirty="0" smtClean="0">
                <a:solidFill>
                  <a:srgbClr val="C89800"/>
                </a:solidFill>
              </a:rPr>
              <a:t>Drivers of Economic Prosperity</a:t>
            </a:r>
          </a:p>
          <a:p>
            <a:pPr>
              <a:buNone/>
            </a:pPr>
            <a:endParaRPr lang="en-US" dirty="0"/>
          </a:p>
          <a:p>
            <a:pPr>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2885282727"/>
              </p:ext>
            </p:extLst>
          </p:nvPr>
        </p:nvGraphicFramePr>
        <p:xfrm>
          <a:off x="990600" y="2286000"/>
          <a:ext cx="5638800" cy="3893284"/>
        </p:xfrm>
        <a:graphic>
          <a:graphicData uri="http://schemas.openxmlformats.org/drawingml/2006/table">
            <a:tbl>
              <a:tblPr firstRow="1" bandRow="1">
                <a:tableStyleId>{21E4AEA4-8DFA-4A89-87EB-49C32662AFE0}</a:tableStyleId>
              </a:tblPr>
              <a:tblGrid>
                <a:gridCol w="2714978"/>
                <a:gridCol w="2923822"/>
              </a:tblGrid>
              <a:tr h="510004">
                <a:tc>
                  <a:txBody>
                    <a:bodyPr/>
                    <a:lstStyle/>
                    <a:p>
                      <a:r>
                        <a:rPr lang="en-US" dirty="0" smtClean="0"/>
                        <a:t>OLD</a:t>
                      </a:r>
                      <a:endParaRPr lang="en-US" dirty="0"/>
                    </a:p>
                  </a:txBody>
                  <a:tcPr/>
                </a:tc>
                <a:tc>
                  <a:txBody>
                    <a:bodyPr/>
                    <a:lstStyle/>
                    <a:p>
                      <a:r>
                        <a:rPr lang="en-US" dirty="0" smtClean="0"/>
                        <a:t>NEW</a:t>
                      </a:r>
                      <a:endParaRPr lang="en-US" dirty="0"/>
                    </a:p>
                  </a:txBody>
                  <a:tcPr/>
                </a:tc>
              </a:tr>
              <a:tr h="2766596">
                <a:tc>
                  <a:txBody>
                    <a:bodyPr/>
                    <a:lstStyle/>
                    <a:p>
                      <a:pPr>
                        <a:lnSpc>
                          <a:spcPct val="150000"/>
                        </a:lnSpc>
                      </a:pPr>
                      <a:r>
                        <a:rPr lang="en-US" dirty="0" smtClean="0"/>
                        <a:t>Natural Resources</a:t>
                      </a:r>
                    </a:p>
                    <a:p>
                      <a:pPr>
                        <a:lnSpc>
                          <a:spcPct val="150000"/>
                        </a:lnSpc>
                      </a:pPr>
                      <a:r>
                        <a:rPr lang="en-US" dirty="0" smtClean="0"/>
                        <a:t>Raw Manpower</a:t>
                      </a:r>
                    </a:p>
                    <a:p>
                      <a:pPr>
                        <a:lnSpc>
                          <a:spcPct val="150000"/>
                        </a:lnSpc>
                      </a:pPr>
                      <a:r>
                        <a:rPr lang="en-US" dirty="0" smtClean="0"/>
                        <a:t>Population Growth</a:t>
                      </a:r>
                    </a:p>
                    <a:p>
                      <a:pPr>
                        <a:lnSpc>
                          <a:spcPct val="150000"/>
                        </a:lnSpc>
                      </a:pPr>
                      <a:r>
                        <a:rPr lang="en-US" dirty="0" smtClean="0"/>
                        <a:t>Industrialisation</a:t>
                      </a:r>
                    </a:p>
                    <a:p>
                      <a:pPr>
                        <a:lnSpc>
                          <a:spcPct val="150000"/>
                        </a:lnSpc>
                      </a:pPr>
                      <a:r>
                        <a:rPr lang="en-US" dirty="0" smtClean="0"/>
                        <a:t>Geography</a:t>
                      </a:r>
                    </a:p>
                    <a:p>
                      <a:pPr>
                        <a:lnSpc>
                          <a:spcPct val="150000"/>
                        </a:lnSpc>
                      </a:pPr>
                      <a:r>
                        <a:rPr lang="en-US" dirty="0" smtClean="0"/>
                        <a:t>Climate </a:t>
                      </a:r>
                    </a:p>
                    <a:p>
                      <a:pPr>
                        <a:lnSpc>
                          <a:spcPct val="150000"/>
                        </a:lnSpc>
                      </a:pPr>
                      <a:r>
                        <a:rPr lang="en-US" dirty="0" smtClean="0"/>
                        <a:t>Military Power </a:t>
                      </a:r>
                      <a:endParaRPr lang="en-US" dirty="0"/>
                    </a:p>
                  </a:txBody>
                  <a:tcPr/>
                </a:tc>
                <a:tc>
                  <a:txBody>
                    <a:bodyPr/>
                    <a:lstStyle/>
                    <a:p>
                      <a:pPr>
                        <a:lnSpc>
                          <a:spcPct val="150000"/>
                        </a:lnSpc>
                      </a:pPr>
                      <a:r>
                        <a:rPr lang="en-US" b="1" dirty="0" smtClean="0">
                          <a:solidFill>
                            <a:schemeClr val="accent3">
                              <a:lumMod val="75000"/>
                            </a:schemeClr>
                          </a:solidFill>
                        </a:rPr>
                        <a:t>Ideas</a:t>
                      </a:r>
                    </a:p>
                    <a:p>
                      <a:pPr>
                        <a:lnSpc>
                          <a:spcPct val="150000"/>
                        </a:lnSpc>
                      </a:pPr>
                      <a:r>
                        <a:rPr lang="en-US" b="1" dirty="0" smtClean="0">
                          <a:solidFill>
                            <a:schemeClr val="accent3">
                              <a:lumMod val="75000"/>
                            </a:schemeClr>
                          </a:solidFill>
                        </a:rPr>
                        <a:t>Creativity/Talent</a:t>
                      </a:r>
                    </a:p>
                    <a:p>
                      <a:pPr>
                        <a:lnSpc>
                          <a:spcPct val="150000"/>
                        </a:lnSpc>
                      </a:pPr>
                      <a:r>
                        <a:rPr lang="en-US" b="1" dirty="0" smtClean="0">
                          <a:solidFill>
                            <a:schemeClr val="accent3">
                              <a:lumMod val="75000"/>
                            </a:schemeClr>
                          </a:solidFill>
                        </a:rPr>
                        <a:t>Entrepreneurs</a:t>
                      </a:r>
                    </a:p>
                    <a:p>
                      <a:pPr>
                        <a:lnSpc>
                          <a:spcPct val="150000"/>
                        </a:lnSpc>
                      </a:pPr>
                      <a:r>
                        <a:rPr lang="en-US" b="1" dirty="0" smtClean="0">
                          <a:solidFill>
                            <a:schemeClr val="accent3">
                              <a:lumMod val="75000"/>
                            </a:schemeClr>
                          </a:solidFill>
                        </a:rPr>
                        <a:t>Innovation</a:t>
                      </a:r>
                      <a:r>
                        <a:rPr lang="en-US" b="1" baseline="0" dirty="0" smtClean="0">
                          <a:solidFill>
                            <a:schemeClr val="accent3">
                              <a:lumMod val="75000"/>
                            </a:schemeClr>
                          </a:solidFill>
                        </a:rPr>
                        <a:t> </a:t>
                      </a:r>
                    </a:p>
                    <a:p>
                      <a:pPr>
                        <a:lnSpc>
                          <a:spcPct val="150000"/>
                        </a:lnSpc>
                      </a:pPr>
                      <a:r>
                        <a:rPr lang="en-US" b="1" baseline="0" dirty="0" smtClean="0">
                          <a:solidFill>
                            <a:schemeClr val="accent3">
                              <a:lumMod val="75000"/>
                            </a:schemeClr>
                          </a:solidFill>
                        </a:rPr>
                        <a:t>Productivity</a:t>
                      </a:r>
                    </a:p>
                    <a:p>
                      <a:pPr>
                        <a:lnSpc>
                          <a:spcPct val="150000"/>
                        </a:lnSpc>
                      </a:pPr>
                      <a:r>
                        <a:rPr lang="en-US" b="1" baseline="0" dirty="0" smtClean="0">
                          <a:solidFill>
                            <a:schemeClr val="accent3">
                              <a:lumMod val="75000"/>
                            </a:schemeClr>
                          </a:solidFill>
                        </a:rPr>
                        <a:t>Education and Training</a:t>
                      </a:r>
                    </a:p>
                    <a:p>
                      <a:pPr>
                        <a:lnSpc>
                          <a:spcPct val="150000"/>
                        </a:lnSpc>
                      </a:pPr>
                      <a:r>
                        <a:rPr lang="en-US" b="1" baseline="0" dirty="0" smtClean="0">
                          <a:solidFill>
                            <a:schemeClr val="accent3">
                              <a:lumMod val="75000"/>
                            </a:schemeClr>
                          </a:solidFill>
                        </a:rPr>
                        <a:t>Strong Institutions</a:t>
                      </a:r>
                    </a:p>
                    <a:p>
                      <a:pPr>
                        <a:lnSpc>
                          <a:spcPct val="150000"/>
                        </a:lnSpc>
                      </a:pPr>
                      <a:r>
                        <a:rPr lang="en-US" b="1" baseline="0" dirty="0" smtClean="0">
                          <a:solidFill>
                            <a:schemeClr val="accent3">
                              <a:lumMod val="75000"/>
                            </a:schemeClr>
                          </a:solidFill>
                        </a:rPr>
                        <a:t>New Technologies</a:t>
                      </a:r>
                      <a:endParaRPr lang="en-US" b="1" dirty="0">
                        <a:solidFill>
                          <a:schemeClr val="accent3">
                            <a:lumMod val="75000"/>
                          </a:schemeClr>
                        </a:solidFill>
                      </a:endParaRPr>
                    </a:p>
                  </a:txBody>
                  <a:tcPr/>
                </a:tc>
              </a:tr>
            </a:tbl>
          </a:graphicData>
        </a:graphic>
      </p:graphicFrame>
      <p:sp>
        <p:nvSpPr>
          <p:cNvPr id="6" name="Right Brace 5"/>
          <p:cNvSpPr/>
          <p:nvPr/>
        </p:nvSpPr>
        <p:spPr>
          <a:xfrm>
            <a:off x="6749845" y="2819400"/>
            <a:ext cx="304800" cy="3202126"/>
          </a:xfrm>
          <a:prstGeom prst="rightBrac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accent5">
                  <a:lumMod val="75000"/>
                </a:schemeClr>
              </a:solidFill>
            </a:endParaRPr>
          </a:p>
        </p:txBody>
      </p:sp>
      <p:sp>
        <p:nvSpPr>
          <p:cNvPr id="7" name="TextBox 6"/>
          <p:cNvSpPr txBox="1"/>
          <p:nvPr/>
        </p:nvSpPr>
        <p:spPr>
          <a:xfrm>
            <a:off x="7086600" y="3351074"/>
            <a:ext cx="1905000" cy="1754326"/>
          </a:xfrm>
          <a:prstGeom prst="rect">
            <a:avLst/>
          </a:prstGeom>
          <a:noFill/>
        </p:spPr>
        <p:txBody>
          <a:bodyPr wrap="square" rtlCol="0">
            <a:spAutoFit/>
          </a:bodyPr>
          <a:lstStyle/>
          <a:p>
            <a:r>
              <a:rPr lang="en-US" b="1" dirty="0" smtClean="0">
                <a:solidFill>
                  <a:schemeClr val="accent3">
                    <a:lumMod val="75000"/>
                  </a:schemeClr>
                </a:solidFill>
              </a:rPr>
              <a:t>All Interconnected </a:t>
            </a:r>
          </a:p>
          <a:p>
            <a:endParaRPr lang="en-US" b="1" dirty="0">
              <a:solidFill>
                <a:schemeClr val="accent3">
                  <a:lumMod val="75000"/>
                </a:schemeClr>
              </a:solidFill>
            </a:endParaRPr>
          </a:p>
          <a:p>
            <a:r>
              <a:rPr lang="en-US" b="1" dirty="0" smtClean="0">
                <a:solidFill>
                  <a:schemeClr val="accent3">
                    <a:lumMod val="75000"/>
                  </a:schemeClr>
                </a:solidFill>
              </a:rPr>
              <a:t>New Basis for Global Competitiveness</a:t>
            </a:r>
            <a:endParaRPr lang="en-US" b="1" dirty="0">
              <a:solidFill>
                <a:schemeClr val="accent3">
                  <a:lumMod val="75000"/>
                </a:schemeClr>
              </a:solidFill>
            </a:endParaRPr>
          </a:p>
        </p:txBody>
      </p:sp>
    </p:spTree>
    <p:extLst>
      <p:ext uri="{BB962C8B-B14F-4D97-AF65-F5344CB8AC3E}">
        <p14:creationId xmlns:p14="http://schemas.microsoft.com/office/powerpoint/2010/main" xmlns="" val="161507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cap="small" dirty="0" smtClean="0">
                <a:latin typeface="Perpetua Titling MT" pitchFamily="18" charset="0"/>
              </a:rPr>
              <a:t>How must our strategy change?</a:t>
            </a:r>
            <a:endParaRPr lang="en-US" sz="3200" b="1" dirty="0">
              <a:latin typeface="Perpetua Titling MT" pitchFamily="18" charset="0"/>
            </a:endParaRPr>
          </a:p>
        </p:txBody>
      </p:sp>
      <p:sp>
        <p:nvSpPr>
          <p:cNvPr id="3" name="Content Placeholder 2"/>
          <p:cNvSpPr>
            <a:spLocks noGrp="1"/>
          </p:cNvSpPr>
          <p:nvPr>
            <p:ph idx="1"/>
          </p:nvPr>
        </p:nvSpPr>
        <p:spPr>
          <a:xfrm>
            <a:off x="1371600" y="1447800"/>
            <a:ext cx="6629400" cy="4678363"/>
          </a:xfrm>
        </p:spPr>
        <p:txBody>
          <a:bodyPr>
            <a:normAutofit fontScale="85000" lnSpcReduction="10000"/>
          </a:bodyPr>
          <a:lstStyle/>
          <a:p>
            <a:pPr>
              <a:buNone/>
            </a:pPr>
            <a:endParaRPr lang="en-US" dirty="0" smtClean="0"/>
          </a:p>
          <a:p>
            <a:r>
              <a:rPr lang="en-US" sz="2000" dirty="0" smtClean="0"/>
              <a:t>The emphasis now must be on nurturing the talent and creativity of citizens and providing the conditions conducive to innovation and entrepreneurial growth</a:t>
            </a:r>
          </a:p>
          <a:p>
            <a:pPr>
              <a:buNone/>
            </a:pPr>
            <a:endParaRPr lang="en-US" sz="2000" dirty="0" smtClean="0"/>
          </a:p>
          <a:p>
            <a:r>
              <a:rPr lang="en-US" sz="2000" dirty="0" smtClean="0"/>
              <a:t>The education and training system must be re-oriented to provide the knowledge and skills set required by the new economy </a:t>
            </a:r>
          </a:p>
          <a:p>
            <a:pPr>
              <a:buNone/>
            </a:pPr>
            <a:endParaRPr lang="en-US" sz="2000" dirty="0" smtClean="0"/>
          </a:p>
          <a:p>
            <a:r>
              <a:rPr lang="en-US" sz="2000" dirty="0" smtClean="0"/>
              <a:t>Routine </a:t>
            </a:r>
            <a:r>
              <a:rPr lang="en-US" sz="2000" dirty="0"/>
              <a:t>work and mass production  </a:t>
            </a:r>
            <a:r>
              <a:rPr lang="en-US" sz="2000" dirty="0" smtClean="0"/>
              <a:t>must give way to </a:t>
            </a:r>
            <a:r>
              <a:rPr lang="en-US" sz="2000" dirty="0"/>
              <a:t>creative work and mass customisation</a:t>
            </a:r>
          </a:p>
          <a:p>
            <a:endParaRPr lang="en-US" sz="2000" dirty="0"/>
          </a:p>
          <a:p>
            <a:r>
              <a:rPr lang="en-US" sz="2000" dirty="0" smtClean="0"/>
              <a:t>Firms must be a source of ideas that drive innovation in the global market place</a:t>
            </a:r>
          </a:p>
          <a:p>
            <a:endParaRPr lang="en-US" sz="2000" dirty="0" smtClean="0"/>
          </a:p>
          <a:p>
            <a:r>
              <a:rPr lang="en-US" sz="2000" dirty="0" smtClean="0"/>
              <a:t>We must also look at the potential for creating an  innovation region with our Caribbean neighbours for the purpose of mutual gain</a:t>
            </a:r>
          </a:p>
          <a:p>
            <a:endParaRPr lang="en-US" dirty="0"/>
          </a:p>
          <a:p>
            <a:pPr>
              <a:buNone/>
            </a:pPr>
            <a:endParaRPr lang="en-US" dirty="0"/>
          </a:p>
        </p:txBody>
      </p:sp>
    </p:spTree>
    <p:extLst>
      <p:ext uri="{BB962C8B-B14F-4D97-AF65-F5344CB8AC3E}">
        <p14:creationId xmlns:p14="http://schemas.microsoft.com/office/powerpoint/2010/main" xmlns="" val="395355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sz="3200" b="1" cap="small" dirty="0" smtClean="0">
                <a:latin typeface="Perpetua Titling MT" pitchFamily="18" charset="0"/>
              </a:rPr>
              <a:t>The new economy</a:t>
            </a:r>
            <a:endParaRPr lang="en-US" sz="3200" b="1" dirty="0">
              <a:latin typeface="Perpetua Titling MT" pitchFamily="18" charset="0"/>
            </a:endParaRPr>
          </a:p>
        </p:txBody>
      </p:sp>
      <p:sp>
        <p:nvSpPr>
          <p:cNvPr id="3" name="Content Placeholder 2"/>
          <p:cNvSpPr>
            <a:spLocks noGrp="1"/>
          </p:cNvSpPr>
          <p:nvPr>
            <p:ph idx="1"/>
          </p:nvPr>
        </p:nvSpPr>
        <p:spPr>
          <a:xfrm>
            <a:off x="609600" y="1143000"/>
            <a:ext cx="7848600" cy="5334000"/>
          </a:xfrm>
          <a:solidFill>
            <a:schemeClr val="accent3">
              <a:lumMod val="40000"/>
              <a:lumOff val="60000"/>
            </a:schemeClr>
          </a:solidFill>
        </p:spPr>
        <p:txBody>
          <a:bodyPr>
            <a:normAutofit fontScale="92500" lnSpcReduction="10000"/>
          </a:bodyPr>
          <a:lstStyle/>
          <a:p>
            <a:pPr lvl="6">
              <a:buNone/>
            </a:pPr>
            <a:r>
              <a:rPr lang="en-US" b="1" dirty="0" smtClean="0">
                <a:solidFill>
                  <a:schemeClr val="accent5">
                    <a:lumMod val="75000"/>
                  </a:schemeClr>
                </a:solidFill>
              </a:rPr>
              <a:t>Industrial Economy	Ideas Economy</a:t>
            </a:r>
          </a:p>
          <a:p>
            <a:pPr lvl="6">
              <a:buNone/>
            </a:pPr>
            <a:endParaRPr lang="en-US" sz="1800" b="1" dirty="0" smtClean="0"/>
          </a:p>
          <a:p>
            <a:pPr marL="2743200" lvl="6" indent="-2679700">
              <a:buNone/>
            </a:pPr>
            <a:endParaRPr lang="en-US" sz="1600" b="1" dirty="0" smtClean="0">
              <a:solidFill>
                <a:schemeClr val="accent5">
                  <a:lumMod val="75000"/>
                </a:schemeClr>
              </a:solidFill>
            </a:endParaRPr>
          </a:p>
          <a:p>
            <a:pPr marL="2743200" lvl="6" indent="-2679700">
              <a:buNone/>
            </a:pPr>
            <a:endParaRPr lang="en-US" sz="1600" b="1" dirty="0">
              <a:solidFill>
                <a:schemeClr val="accent5">
                  <a:lumMod val="75000"/>
                </a:schemeClr>
              </a:solidFill>
            </a:endParaRPr>
          </a:p>
          <a:p>
            <a:pPr marL="2743200" lvl="6" indent="-2679700">
              <a:buNone/>
            </a:pPr>
            <a:r>
              <a:rPr lang="en-US" sz="1700" b="1" dirty="0" smtClean="0">
                <a:solidFill>
                  <a:schemeClr val="accent5">
                    <a:lumMod val="75000"/>
                  </a:schemeClr>
                </a:solidFill>
              </a:rPr>
              <a:t>RAW MATERIALS</a:t>
            </a:r>
            <a:r>
              <a:rPr lang="en-US" sz="1700" dirty="0" smtClean="0"/>
              <a:t>	Natural Resources		Ideas</a:t>
            </a:r>
          </a:p>
          <a:p>
            <a:pPr marL="2743200" lvl="6" indent="-2679700">
              <a:buNone/>
            </a:pPr>
            <a:r>
              <a:rPr lang="en-US" sz="1700" dirty="0"/>
              <a:t>	</a:t>
            </a:r>
            <a:r>
              <a:rPr lang="en-US" sz="1700" dirty="0" smtClean="0"/>
              <a:t>Labour</a:t>
            </a:r>
          </a:p>
          <a:p>
            <a:pPr marL="2743200" lvl="6" indent="-2679700">
              <a:buNone/>
            </a:pPr>
            <a:r>
              <a:rPr lang="en-US" sz="1700" dirty="0"/>
              <a:t>	</a:t>
            </a:r>
            <a:r>
              <a:rPr lang="en-US" sz="1700" dirty="0" smtClean="0"/>
              <a:t>Capital</a:t>
            </a:r>
          </a:p>
          <a:p>
            <a:pPr marL="2743200" lvl="6" indent="-2679700">
              <a:buNone/>
            </a:pPr>
            <a:endParaRPr lang="en-US" sz="1700" dirty="0"/>
          </a:p>
          <a:p>
            <a:pPr marL="2743200" lvl="6" indent="-2679700">
              <a:buNone/>
            </a:pPr>
            <a:r>
              <a:rPr lang="en-US" sz="1700" b="1" dirty="0" smtClean="0">
                <a:solidFill>
                  <a:schemeClr val="accent5">
                    <a:lumMod val="75000"/>
                  </a:schemeClr>
                </a:solidFill>
              </a:rPr>
              <a:t>CUSTOMER FOCUS</a:t>
            </a:r>
            <a:r>
              <a:rPr lang="en-US" sz="1700" dirty="0" smtClean="0"/>
              <a:t>	Mass Production 		Mass Customisation 				based on IT and 				Product Design</a:t>
            </a:r>
          </a:p>
          <a:p>
            <a:pPr marL="2743200" lvl="6" indent="-2679700">
              <a:buNone/>
            </a:pPr>
            <a:endParaRPr lang="en-US" sz="1700" dirty="0"/>
          </a:p>
          <a:p>
            <a:pPr marL="2743200" lvl="6" indent="-2679700">
              <a:buNone/>
            </a:pPr>
            <a:r>
              <a:rPr lang="en-US" sz="1700" b="1" dirty="0" smtClean="0">
                <a:solidFill>
                  <a:schemeClr val="accent5">
                    <a:lumMod val="75000"/>
                  </a:schemeClr>
                </a:solidFill>
              </a:rPr>
              <a:t>ORGANISATION</a:t>
            </a:r>
            <a:r>
              <a:rPr lang="en-US" sz="1700" dirty="0" smtClean="0"/>
              <a:t>	Large Corporations		Entrepreneurs,  Networks,</a:t>
            </a:r>
          </a:p>
          <a:p>
            <a:pPr marL="2743200" lvl="6" indent="-2679700">
              <a:buNone/>
            </a:pPr>
            <a:r>
              <a:rPr lang="en-US" sz="1700" dirty="0"/>
              <a:t>	</a:t>
            </a:r>
            <a:r>
              <a:rPr lang="en-US" sz="1700" dirty="0" smtClean="0"/>
              <a:t>Economies of Scale		Small Scale </a:t>
            </a:r>
          </a:p>
          <a:p>
            <a:pPr marL="2743200" lvl="6" indent="-2679700">
              <a:buNone/>
            </a:pPr>
            <a:endParaRPr lang="en-US" sz="1700" dirty="0"/>
          </a:p>
          <a:p>
            <a:pPr marL="2743200" lvl="6" indent="-2679700">
              <a:buNone/>
            </a:pPr>
            <a:r>
              <a:rPr lang="en-US" sz="1700" b="1" dirty="0" smtClean="0">
                <a:solidFill>
                  <a:schemeClr val="accent5">
                    <a:lumMod val="75000"/>
                  </a:schemeClr>
                </a:solidFill>
              </a:rPr>
              <a:t>SUCCESS FACTORS</a:t>
            </a:r>
            <a:r>
              <a:rPr lang="en-US" sz="1700" dirty="0" smtClean="0"/>
              <a:t>	Labour, Quality		Talent, Speed, Innovation,</a:t>
            </a:r>
          </a:p>
          <a:p>
            <a:pPr marL="2743200" lvl="6" indent="-2679700">
              <a:buNone/>
            </a:pPr>
            <a:r>
              <a:rPr lang="en-US" sz="1700" dirty="0"/>
              <a:t>	</a:t>
            </a:r>
            <a:r>
              <a:rPr lang="en-US" sz="1700" dirty="0" smtClean="0"/>
              <a:t>Low Cost, Stability,		Flexibility, Customisation</a:t>
            </a:r>
          </a:p>
          <a:p>
            <a:pPr marL="2743200" lvl="6" indent="-2679700">
              <a:buNone/>
            </a:pPr>
            <a:r>
              <a:rPr lang="en-US" sz="1700" dirty="0"/>
              <a:t>	</a:t>
            </a:r>
            <a:r>
              <a:rPr lang="en-US" sz="1700" dirty="0" smtClean="0"/>
              <a:t>Control</a:t>
            </a:r>
          </a:p>
          <a:p>
            <a:pPr marL="2743200" lvl="6" indent="-2679700">
              <a:buNone/>
            </a:pPr>
            <a:endParaRPr lang="en-US" sz="1600" dirty="0" smtClean="0"/>
          </a:p>
          <a:p>
            <a:pPr marL="2743200" lvl="6" indent="-2679700">
              <a:buNone/>
            </a:pPr>
            <a:r>
              <a:rPr lang="en-US" sz="1400" dirty="0" smtClean="0"/>
              <a:t>Source: Collaborative Economics, Joint Venture: Silicon Valley’s 2006 Index of Silicon Valley</a:t>
            </a:r>
          </a:p>
          <a:p>
            <a:pPr marL="2743200" lvl="6" indent="-2679700">
              <a:buNone/>
            </a:pPr>
            <a:endParaRPr lang="en-US" sz="1400" dirty="0"/>
          </a:p>
        </p:txBody>
      </p:sp>
      <p:cxnSp>
        <p:nvCxnSpPr>
          <p:cNvPr id="5" name="Straight Connector 4"/>
          <p:cNvCxnSpPr/>
          <p:nvPr/>
        </p:nvCxnSpPr>
        <p:spPr>
          <a:xfrm>
            <a:off x="762000" y="2133600"/>
            <a:ext cx="7086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303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1143000"/>
          </a:xfrm>
        </p:spPr>
        <p:txBody>
          <a:bodyPr>
            <a:noAutofit/>
          </a:bodyPr>
          <a:lstStyle/>
          <a:p>
            <a:pPr algn="ctr"/>
            <a:r>
              <a:rPr lang="en-US" sz="3200" b="1" cap="small" dirty="0" smtClean="0">
                <a:latin typeface="Perpetua Titling MT" pitchFamily="18" charset="0"/>
              </a:rPr>
              <a:t>Global competitiveness index</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67679926"/>
              </p:ext>
            </p:extLst>
          </p:nvPr>
        </p:nvGraphicFramePr>
        <p:xfrm>
          <a:off x="1524000" y="2057400"/>
          <a:ext cx="6019800" cy="1600200"/>
        </p:xfrm>
        <a:graphic>
          <a:graphicData uri="http://schemas.openxmlformats.org/drawingml/2006/table">
            <a:tbl>
              <a:tblPr firstRow="1" bandRow="1">
                <a:tableStyleId>{21E4AEA4-8DFA-4A89-87EB-49C32662AFE0}</a:tableStyleId>
              </a:tblPr>
              <a:tblGrid>
                <a:gridCol w="3009900"/>
                <a:gridCol w="3009900"/>
              </a:tblGrid>
              <a:tr h="400050">
                <a:tc>
                  <a:txBody>
                    <a:bodyPr/>
                    <a:lstStyle/>
                    <a:p>
                      <a:r>
                        <a:rPr lang="en-US" dirty="0" smtClean="0"/>
                        <a:t>Year </a:t>
                      </a:r>
                      <a:endParaRPr lang="en-US" dirty="0"/>
                    </a:p>
                  </a:txBody>
                  <a:tcPr/>
                </a:tc>
                <a:tc>
                  <a:txBody>
                    <a:bodyPr/>
                    <a:lstStyle/>
                    <a:p>
                      <a:r>
                        <a:rPr lang="en-US" dirty="0" smtClean="0"/>
                        <a:t>RANK</a:t>
                      </a:r>
                      <a:endParaRPr lang="en-US" dirty="0"/>
                    </a:p>
                  </a:txBody>
                  <a:tcPr/>
                </a:tc>
              </a:tr>
              <a:tr h="400050">
                <a:tc>
                  <a:txBody>
                    <a:bodyPr/>
                    <a:lstStyle/>
                    <a:p>
                      <a:r>
                        <a:rPr lang="en-US" dirty="0" smtClean="0"/>
                        <a:t>2010-2011</a:t>
                      </a:r>
                      <a:endParaRPr lang="en-US" dirty="0"/>
                    </a:p>
                  </a:txBody>
                  <a:tcPr/>
                </a:tc>
                <a:tc>
                  <a:txBody>
                    <a:bodyPr/>
                    <a:lstStyle/>
                    <a:p>
                      <a:r>
                        <a:rPr lang="en-US" dirty="0" smtClean="0"/>
                        <a:t>84</a:t>
                      </a:r>
                      <a:r>
                        <a:rPr lang="en-US" baseline="30000" dirty="0" smtClean="0"/>
                        <a:t>TH</a:t>
                      </a:r>
                      <a:r>
                        <a:rPr lang="en-US" dirty="0" smtClean="0"/>
                        <a:t> of</a:t>
                      </a:r>
                      <a:r>
                        <a:rPr lang="en-US" baseline="0" dirty="0" smtClean="0"/>
                        <a:t> 139 countries</a:t>
                      </a:r>
                      <a:endParaRPr lang="en-US" dirty="0"/>
                    </a:p>
                  </a:txBody>
                  <a:tcPr/>
                </a:tc>
              </a:tr>
              <a:tr h="400050">
                <a:tc>
                  <a:txBody>
                    <a:bodyPr/>
                    <a:lstStyle/>
                    <a:p>
                      <a:r>
                        <a:rPr lang="en-US" dirty="0" smtClean="0"/>
                        <a:t>2009-2010</a:t>
                      </a:r>
                      <a:endParaRPr lang="en-US" dirty="0"/>
                    </a:p>
                  </a:txBody>
                  <a:tcPr/>
                </a:tc>
                <a:tc>
                  <a:txBody>
                    <a:bodyPr/>
                    <a:lstStyle/>
                    <a:p>
                      <a:r>
                        <a:rPr lang="en-US" dirty="0" smtClean="0"/>
                        <a:t>86</a:t>
                      </a:r>
                      <a:r>
                        <a:rPr lang="en-US" baseline="30000" dirty="0" smtClean="0"/>
                        <a:t>th</a:t>
                      </a:r>
                      <a:r>
                        <a:rPr lang="en-US" dirty="0" smtClean="0"/>
                        <a:t> of 133 countries</a:t>
                      </a:r>
                      <a:endParaRPr lang="en-US" dirty="0"/>
                    </a:p>
                  </a:txBody>
                  <a:tcPr/>
                </a:tc>
              </a:tr>
              <a:tr h="400050">
                <a:tc>
                  <a:txBody>
                    <a:bodyPr/>
                    <a:lstStyle/>
                    <a:p>
                      <a:r>
                        <a:rPr lang="en-US" dirty="0" smtClean="0"/>
                        <a:t>2008-2009</a:t>
                      </a:r>
                      <a:endParaRPr lang="en-US" dirty="0"/>
                    </a:p>
                  </a:txBody>
                  <a:tcPr/>
                </a:tc>
                <a:tc>
                  <a:txBody>
                    <a:bodyPr/>
                    <a:lstStyle/>
                    <a:p>
                      <a:r>
                        <a:rPr lang="en-US" dirty="0" smtClean="0"/>
                        <a:t>92</a:t>
                      </a:r>
                      <a:r>
                        <a:rPr lang="en-US" baseline="30000" dirty="0" smtClean="0"/>
                        <a:t>nd</a:t>
                      </a:r>
                      <a:r>
                        <a:rPr lang="en-US" dirty="0" smtClean="0"/>
                        <a:t> of 134 countries</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465740598"/>
              </p:ext>
            </p:extLst>
          </p:nvPr>
        </p:nvGraphicFramePr>
        <p:xfrm>
          <a:off x="1524000" y="4175760"/>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en-US" dirty="0" smtClean="0"/>
                        <a:t>COUNTRY</a:t>
                      </a:r>
                      <a:endParaRPr lang="en-US" dirty="0"/>
                    </a:p>
                  </a:txBody>
                  <a:tcPr/>
                </a:tc>
                <a:tc>
                  <a:txBody>
                    <a:bodyPr/>
                    <a:lstStyle/>
                    <a:p>
                      <a:r>
                        <a:rPr lang="en-US" dirty="0" smtClean="0"/>
                        <a:t>RANK</a:t>
                      </a:r>
                      <a:endParaRPr lang="en-US" dirty="0"/>
                    </a:p>
                  </a:txBody>
                  <a:tcPr/>
                </a:tc>
              </a:tr>
              <a:tr h="370840">
                <a:tc>
                  <a:txBody>
                    <a:bodyPr/>
                    <a:lstStyle/>
                    <a:p>
                      <a:r>
                        <a:rPr lang="en-US" dirty="0" smtClean="0"/>
                        <a:t>Chile </a:t>
                      </a:r>
                      <a:endParaRPr lang="en-US" dirty="0"/>
                    </a:p>
                  </a:txBody>
                  <a:tcPr/>
                </a:tc>
                <a:tc>
                  <a:txBody>
                    <a:bodyPr/>
                    <a:lstStyle/>
                    <a:p>
                      <a:r>
                        <a:rPr lang="en-US" dirty="0" smtClean="0"/>
                        <a:t>30</a:t>
                      </a:r>
                      <a:endParaRPr lang="en-US" dirty="0"/>
                    </a:p>
                  </a:txBody>
                  <a:tcPr/>
                </a:tc>
              </a:tr>
              <a:tr h="370840">
                <a:tc>
                  <a:txBody>
                    <a:bodyPr/>
                    <a:lstStyle/>
                    <a:p>
                      <a:r>
                        <a:rPr lang="en-US" dirty="0" smtClean="0"/>
                        <a:t>Barbados</a:t>
                      </a:r>
                      <a:endParaRPr lang="en-US" dirty="0"/>
                    </a:p>
                  </a:txBody>
                  <a:tcPr/>
                </a:tc>
                <a:tc>
                  <a:txBody>
                    <a:bodyPr/>
                    <a:lstStyle/>
                    <a:p>
                      <a:r>
                        <a:rPr lang="en-US" dirty="0" smtClean="0"/>
                        <a:t>43</a:t>
                      </a:r>
                      <a:endParaRPr lang="en-US" dirty="0"/>
                    </a:p>
                  </a:txBody>
                  <a:tcPr/>
                </a:tc>
              </a:tr>
              <a:tr h="370840">
                <a:tc>
                  <a:txBody>
                    <a:bodyPr/>
                    <a:lstStyle/>
                    <a:p>
                      <a:r>
                        <a:rPr lang="en-US" dirty="0" smtClean="0"/>
                        <a:t>Costa Rica</a:t>
                      </a:r>
                      <a:endParaRPr lang="en-US" dirty="0"/>
                    </a:p>
                  </a:txBody>
                  <a:tcPr/>
                </a:tc>
                <a:tc>
                  <a:txBody>
                    <a:bodyPr/>
                    <a:lstStyle/>
                    <a:p>
                      <a:r>
                        <a:rPr lang="en-US" dirty="0" smtClean="0"/>
                        <a:t>56</a:t>
                      </a:r>
                      <a:endParaRPr lang="en-US" dirty="0"/>
                    </a:p>
                  </a:txBody>
                  <a:tcPr/>
                </a:tc>
              </a:tr>
              <a:tr h="370840">
                <a:tc>
                  <a:txBody>
                    <a:bodyPr/>
                    <a:lstStyle/>
                    <a:p>
                      <a:r>
                        <a:rPr lang="en-US" dirty="0" smtClean="0"/>
                        <a:t>Uruguay</a:t>
                      </a:r>
                      <a:endParaRPr lang="en-US" dirty="0"/>
                    </a:p>
                  </a:txBody>
                  <a:tcPr/>
                </a:tc>
                <a:tc>
                  <a:txBody>
                    <a:bodyPr/>
                    <a:lstStyle/>
                    <a:p>
                      <a:r>
                        <a:rPr lang="en-US" dirty="0" smtClean="0"/>
                        <a:t>64</a:t>
                      </a:r>
                      <a:endParaRPr lang="en-US" dirty="0"/>
                    </a:p>
                  </a:txBody>
                  <a:tcPr/>
                </a:tc>
              </a:tr>
              <a:tr h="370840">
                <a:tc>
                  <a:txBody>
                    <a:bodyPr/>
                    <a:lstStyle/>
                    <a:p>
                      <a:r>
                        <a:rPr lang="en-US" dirty="0" smtClean="0"/>
                        <a:t>Jamaica</a:t>
                      </a:r>
                      <a:endParaRPr lang="en-US" dirty="0"/>
                    </a:p>
                  </a:txBody>
                  <a:tcPr/>
                </a:tc>
                <a:tc>
                  <a:txBody>
                    <a:bodyPr/>
                    <a:lstStyle/>
                    <a:p>
                      <a:r>
                        <a:rPr lang="en-US" dirty="0" smtClean="0"/>
                        <a:t>95</a:t>
                      </a:r>
                      <a:endParaRPr lang="en-US" dirty="0"/>
                    </a:p>
                  </a:txBody>
                  <a:tcPr/>
                </a:tc>
              </a:tr>
            </a:tbl>
          </a:graphicData>
        </a:graphic>
      </p:graphicFrame>
      <p:sp>
        <p:nvSpPr>
          <p:cNvPr id="6" name="TextBox 5"/>
          <p:cNvSpPr txBox="1"/>
          <p:nvPr/>
        </p:nvSpPr>
        <p:spPr>
          <a:xfrm>
            <a:off x="3570514" y="3745468"/>
            <a:ext cx="1676400" cy="369332"/>
          </a:xfrm>
          <a:prstGeom prst="rect">
            <a:avLst/>
          </a:prstGeom>
          <a:solidFill>
            <a:schemeClr val="tx1"/>
          </a:solidFill>
        </p:spPr>
        <p:txBody>
          <a:bodyPr wrap="square" rtlCol="0">
            <a:spAutoFit/>
          </a:bodyPr>
          <a:lstStyle/>
          <a:p>
            <a:pPr algn="ctr"/>
            <a:r>
              <a:rPr lang="en-US" dirty="0" smtClean="0">
                <a:solidFill>
                  <a:schemeClr val="bg1"/>
                </a:solidFill>
              </a:rPr>
              <a:t>2010-2011</a:t>
            </a:r>
            <a:endParaRPr lang="en-US" dirty="0">
              <a:solidFill>
                <a:schemeClr val="bg1"/>
              </a:solidFill>
            </a:endParaRPr>
          </a:p>
        </p:txBody>
      </p:sp>
      <p:sp>
        <p:nvSpPr>
          <p:cNvPr id="7" name="TextBox 6"/>
          <p:cNvSpPr txBox="1"/>
          <p:nvPr/>
        </p:nvSpPr>
        <p:spPr>
          <a:xfrm>
            <a:off x="3352800" y="1600200"/>
            <a:ext cx="2133600" cy="369332"/>
          </a:xfrm>
          <a:prstGeom prst="rect">
            <a:avLst/>
          </a:prstGeom>
          <a:solidFill>
            <a:schemeClr val="tx1"/>
          </a:solidFill>
        </p:spPr>
        <p:txBody>
          <a:bodyPr wrap="square" rtlCol="0">
            <a:spAutoFit/>
          </a:bodyPr>
          <a:lstStyle/>
          <a:p>
            <a:pPr algn="ctr"/>
            <a:r>
              <a:rPr lang="en-US" dirty="0" smtClean="0">
                <a:solidFill>
                  <a:schemeClr val="bg1"/>
                </a:solidFill>
              </a:rPr>
              <a:t>Trinidad and Tobago </a:t>
            </a:r>
            <a:endParaRPr lang="en-US" dirty="0">
              <a:solidFill>
                <a:schemeClr val="bg1"/>
              </a:solidFill>
            </a:endParaRPr>
          </a:p>
        </p:txBody>
      </p:sp>
      <p:sp>
        <p:nvSpPr>
          <p:cNvPr id="8" name="TextBox 7"/>
          <p:cNvSpPr txBox="1"/>
          <p:nvPr/>
        </p:nvSpPr>
        <p:spPr>
          <a:xfrm>
            <a:off x="1524000" y="6477000"/>
            <a:ext cx="5410200" cy="307777"/>
          </a:xfrm>
          <a:prstGeom prst="rect">
            <a:avLst/>
          </a:prstGeom>
          <a:noFill/>
        </p:spPr>
        <p:txBody>
          <a:bodyPr wrap="square" rtlCol="0">
            <a:spAutoFit/>
          </a:bodyPr>
          <a:lstStyle/>
          <a:p>
            <a:r>
              <a:rPr lang="en-US" sz="1400" dirty="0" smtClean="0"/>
              <a:t>Source: World Economic Forum: Global Competitiveness Reports </a:t>
            </a:r>
            <a:endParaRPr lang="en-US" sz="1400" dirty="0"/>
          </a:p>
        </p:txBody>
      </p:sp>
    </p:spTree>
    <p:extLst>
      <p:ext uri="{BB962C8B-B14F-4D97-AF65-F5344CB8AC3E}">
        <p14:creationId xmlns:p14="http://schemas.microsoft.com/office/powerpoint/2010/main" xmlns="" val="1828537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lgn="ctr"/>
            <a:r>
              <a:rPr lang="en-US" sz="3200" b="1" cap="small" dirty="0" smtClean="0">
                <a:latin typeface="Perpetua Titling MT" pitchFamily="18" charset="0"/>
              </a:rPr>
              <a:t>How do we enhance Competitiveness?</a:t>
            </a:r>
            <a:endParaRPr lang="en-US" sz="3200" b="1" dirty="0">
              <a:latin typeface="Perpetua Titling MT" pitchFamily="18" charset="0"/>
            </a:endParaRPr>
          </a:p>
        </p:txBody>
      </p:sp>
      <p:sp>
        <p:nvSpPr>
          <p:cNvPr id="3" name="Content Placeholder 2"/>
          <p:cNvSpPr>
            <a:spLocks noGrp="1"/>
          </p:cNvSpPr>
          <p:nvPr>
            <p:ph idx="1"/>
          </p:nvPr>
        </p:nvSpPr>
        <p:spPr>
          <a:xfrm>
            <a:off x="762000" y="914400"/>
            <a:ext cx="7696200" cy="5943600"/>
          </a:xfrm>
        </p:spPr>
        <p:txBody>
          <a:bodyPr>
            <a:normAutofit fontScale="62500" lnSpcReduction="20000"/>
          </a:bodyPr>
          <a:lstStyle/>
          <a:p>
            <a:pPr algn="just"/>
            <a:r>
              <a:rPr lang="en-US" sz="2600" dirty="0" smtClean="0"/>
              <a:t>To begin with, the issues of competitiveness, diversification, productivity , innovation, entrepreneurship and wealth creation go hand in hand</a:t>
            </a:r>
          </a:p>
          <a:p>
            <a:pPr algn="just"/>
            <a:endParaRPr lang="en-US" sz="2600" dirty="0"/>
          </a:p>
          <a:p>
            <a:pPr algn="just"/>
            <a:r>
              <a:rPr lang="en-US" sz="2600" dirty="0" smtClean="0"/>
              <a:t>As such, policy shifts have to be implemented in several areas and there must be complementarity.   From the perspective of the Government, the strategic approaches must be integrated.  This also applies to private sector </a:t>
            </a:r>
          </a:p>
          <a:p>
            <a:pPr algn="just"/>
            <a:endParaRPr lang="en-US" sz="2600" dirty="0"/>
          </a:p>
          <a:p>
            <a:pPr algn="just"/>
            <a:r>
              <a:rPr lang="en-US" sz="2600" dirty="0" smtClean="0"/>
              <a:t>We have little choice … the Trinidad and Tobago engine cannot run solely on oil and gas for much longer.  Our survival depends on the shifts we engineer now, not just in terms of the sectors we focus on but also in terms of our development strategy  </a:t>
            </a:r>
          </a:p>
          <a:p>
            <a:pPr algn="just"/>
            <a:endParaRPr lang="en-US" sz="2600" dirty="0"/>
          </a:p>
          <a:p>
            <a:pPr algn="just"/>
            <a:r>
              <a:rPr lang="en-US" sz="2600" dirty="0" smtClean="0"/>
              <a:t>There is a role for Government as there is for the private sector and indeed all individual business enterprises</a:t>
            </a:r>
          </a:p>
          <a:p>
            <a:pPr marL="0" indent="0" algn="just">
              <a:buNone/>
            </a:pPr>
            <a:endParaRPr lang="en-US" sz="2600" dirty="0"/>
          </a:p>
          <a:p>
            <a:pPr marL="0" indent="0" algn="just">
              <a:buNone/>
              <a:tabLst>
                <a:tab pos="398463" algn="l"/>
              </a:tabLst>
            </a:pPr>
            <a:r>
              <a:rPr lang="en-US" sz="2600" dirty="0"/>
              <a:t>	</a:t>
            </a:r>
            <a:r>
              <a:rPr lang="en-US" sz="2600" b="1" dirty="0" smtClean="0">
                <a:solidFill>
                  <a:srgbClr val="C89800"/>
                </a:solidFill>
              </a:rPr>
              <a:t>The Government has a responsibility to improve the business  environment,  build a 	quality  education and training system and implement a coherent economic 	strategy</a:t>
            </a:r>
          </a:p>
          <a:p>
            <a:pPr marL="0" indent="0" algn="just">
              <a:buNone/>
              <a:tabLst>
                <a:tab pos="398463" algn="l"/>
              </a:tabLst>
            </a:pPr>
            <a:endParaRPr lang="en-US" sz="2600" b="1" dirty="0" smtClean="0">
              <a:solidFill>
                <a:srgbClr val="C89800"/>
              </a:solidFill>
            </a:endParaRPr>
          </a:p>
          <a:p>
            <a:pPr marL="0" indent="0" algn="just">
              <a:buNone/>
              <a:tabLst>
                <a:tab pos="398463" algn="l"/>
              </a:tabLst>
            </a:pPr>
            <a:r>
              <a:rPr lang="en-US" sz="2600" b="1" dirty="0" smtClean="0">
                <a:solidFill>
                  <a:srgbClr val="C89800"/>
                </a:solidFill>
              </a:rPr>
              <a:t>	We  must create a strong links between education curriculum, throughput of  	graduates,  diversification and the absorptive capacity of the economy and labour 	market</a:t>
            </a:r>
          </a:p>
          <a:p>
            <a:pPr marL="0" indent="0" algn="just">
              <a:buNone/>
              <a:tabLst>
                <a:tab pos="398463" algn="l"/>
              </a:tabLst>
            </a:pPr>
            <a:endParaRPr lang="en-US" sz="2600" b="1" dirty="0" smtClean="0">
              <a:solidFill>
                <a:srgbClr val="C89800"/>
              </a:solidFill>
            </a:endParaRPr>
          </a:p>
          <a:p>
            <a:pPr marL="0" indent="0" algn="just">
              <a:buNone/>
              <a:tabLst>
                <a:tab pos="398463" algn="l"/>
              </a:tabLst>
            </a:pPr>
            <a:r>
              <a:rPr lang="en-US" sz="2600" b="1" dirty="0" smtClean="0">
                <a:solidFill>
                  <a:srgbClr val="C89800"/>
                </a:solidFill>
              </a:rPr>
              <a:t>	Private enterprises must invest more, be less risk averse, upgrade their  processes, 	build human capital and move towards closer  international  engagement</a:t>
            </a:r>
          </a:p>
          <a:p>
            <a:pPr marL="0" indent="0" algn="just">
              <a:buNone/>
              <a:tabLst>
                <a:tab pos="398463" algn="l"/>
              </a:tabLst>
            </a:pPr>
            <a:endParaRPr lang="en-US" b="1" dirty="0" smtClean="0">
              <a:solidFill>
                <a:srgbClr val="C89800"/>
              </a:solidFill>
            </a:endParaRPr>
          </a:p>
          <a:p>
            <a:pPr marL="0" indent="0" algn="just">
              <a:buNone/>
              <a:tabLst>
                <a:tab pos="398463" algn="l"/>
              </a:tabLst>
            </a:pPr>
            <a:r>
              <a:rPr lang="en-US" b="1" dirty="0" smtClean="0">
                <a:solidFill>
                  <a:srgbClr val="C89800"/>
                </a:solidFill>
              </a:rPr>
              <a:t>	</a:t>
            </a:r>
            <a:endParaRPr lang="en-US" b="1" dirty="0">
              <a:solidFill>
                <a:srgbClr val="C89800"/>
              </a:solidFill>
            </a:endParaRPr>
          </a:p>
        </p:txBody>
      </p:sp>
    </p:spTree>
    <p:extLst>
      <p:ext uri="{BB962C8B-B14F-4D97-AF65-F5344CB8AC3E}">
        <p14:creationId xmlns:p14="http://schemas.microsoft.com/office/powerpoint/2010/main" xmlns="" val="1623178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pPr algn="ctr"/>
            <a:r>
              <a:rPr lang="en-US" sz="3200" b="1" cap="small" dirty="0" smtClean="0">
                <a:latin typeface="Perpetua Titling MT" pitchFamily="18" charset="0"/>
              </a:rPr>
              <a:t>What then should be the focus of our competitiveness agenda?</a:t>
            </a:r>
            <a:endParaRPr lang="en-US" sz="3200" b="1" dirty="0">
              <a:latin typeface="Perpetua Titling MT" pitchFamily="18" charset="0"/>
            </a:endParaRPr>
          </a:p>
        </p:txBody>
      </p:sp>
      <p:sp>
        <p:nvSpPr>
          <p:cNvPr id="3" name="Content Placeholder 2"/>
          <p:cNvSpPr>
            <a:spLocks noGrp="1"/>
          </p:cNvSpPr>
          <p:nvPr>
            <p:ph idx="1"/>
          </p:nvPr>
        </p:nvSpPr>
        <p:spPr>
          <a:xfrm>
            <a:off x="1600200" y="1874837"/>
            <a:ext cx="6934200" cy="4525963"/>
          </a:xfrm>
        </p:spPr>
        <p:txBody>
          <a:bodyPr>
            <a:normAutofit/>
          </a:bodyPr>
          <a:lstStyle/>
          <a:p>
            <a:r>
              <a:rPr lang="en-US" sz="2000" dirty="0" smtClean="0"/>
              <a:t>Human Capital Development  </a:t>
            </a:r>
          </a:p>
          <a:p>
            <a:r>
              <a:rPr lang="en-US" sz="2000" dirty="0" smtClean="0"/>
              <a:t>Building a National Innovation Framework </a:t>
            </a:r>
          </a:p>
          <a:p>
            <a:r>
              <a:rPr lang="en-US" sz="2000" dirty="0" smtClean="0"/>
              <a:t>Raising Productivity Levels</a:t>
            </a:r>
          </a:p>
          <a:p>
            <a:r>
              <a:rPr lang="en-US" sz="2000" dirty="0" smtClean="0"/>
              <a:t>Support for Entrepreneurs and Building the Capacity of MSMEs</a:t>
            </a:r>
          </a:p>
          <a:p>
            <a:r>
              <a:rPr lang="en-US" sz="2000" dirty="0" smtClean="0"/>
              <a:t>Continued Prudent Macroeconomic Management and Implementation of a viable Diversification Strategy  </a:t>
            </a:r>
          </a:p>
          <a:p>
            <a:r>
              <a:rPr lang="en-US" sz="2000" dirty="0" smtClean="0"/>
              <a:t>Strengthening the Institutional and Regulatory Environment </a:t>
            </a:r>
          </a:p>
          <a:p>
            <a:r>
              <a:rPr lang="en-US" sz="2000" dirty="0" smtClean="0"/>
              <a:t>Continued Mainstreaming of Gender </a:t>
            </a:r>
          </a:p>
          <a:p>
            <a:pPr marL="457200" indent="-457200">
              <a:buAutoNum type="arabicPeriod"/>
            </a:pPr>
            <a:endParaRPr lang="en-US" dirty="0"/>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xmlns="" val="4114774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Wave_BusDesignSlides">
  <a:themeElements>
    <a:clrScheme name="Custom 2">
      <a:dk1>
        <a:sysClr val="windowText" lastClr="000000"/>
      </a:dk1>
      <a:lt1>
        <a:sysClr val="window" lastClr="FFFFFF"/>
      </a:lt1>
      <a:dk2>
        <a:srgbClr val="69676D"/>
      </a:dk2>
      <a:lt2>
        <a:srgbClr val="C9C2D1"/>
      </a:lt2>
      <a:accent1>
        <a:srgbClr val="000000"/>
      </a:accent1>
      <a:accent2>
        <a:srgbClr val="6BB1C9"/>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1367</TotalTime>
  <Words>1664</Words>
  <Application>Microsoft Office PowerPoint</Application>
  <PresentationFormat>On-screen Show (4:3)</PresentationFormat>
  <Paragraphs>402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GreenWave_BusDesignSlides</vt:lpstr>
      <vt:lpstr>Enhancing Business Competitiveness </vt:lpstr>
      <vt:lpstr>competitiveness is an imperative</vt:lpstr>
      <vt:lpstr>How is the World Changing?</vt:lpstr>
      <vt:lpstr>How must our strategy change?</vt:lpstr>
      <vt:lpstr>How must our strategy change?</vt:lpstr>
      <vt:lpstr>The new economy</vt:lpstr>
      <vt:lpstr>Global competitiveness index</vt:lpstr>
      <vt:lpstr>How do we enhance Competitiveness?</vt:lpstr>
      <vt:lpstr>What then should be the focus of our competitiveness agenda?</vt:lpstr>
      <vt:lpstr>Priority: Human Capital Development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Shivana S. Sookal</dc:creator>
  <cp:lastModifiedBy>bbf4</cp:lastModifiedBy>
  <cp:revision>166</cp:revision>
  <dcterms:created xsi:type="dcterms:W3CDTF">2011-06-04T19:39:35Z</dcterms:created>
  <dcterms:modified xsi:type="dcterms:W3CDTF">2011-06-30T18:46:19Z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y fmtid="{D5CDD505-2E9C-101B-9397-08002B2CF9AE}" pid="4" name="_NewReviewCycle">
    <vt:lpwstr/>
  </property>
</Properties>
</file>